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7" r:id="rId1"/>
  </p:sldMasterIdLst>
  <p:sldIdLst>
    <p:sldId id="307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0" r:id="rId14"/>
    <p:sldId id="321" r:id="rId15"/>
    <p:sldId id="322" r:id="rId16"/>
    <p:sldId id="301" r:id="rId17"/>
    <p:sldId id="258" r:id="rId18"/>
    <p:sldId id="259" r:id="rId19"/>
    <p:sldId id="260" r:id="rId20"/>
    <p:sldId id="261" r:id="rId21"/>
    <p:sldId id="262" r:id="rId22"/>
    <p:sldId id="263" r:id="rId23"/>
    <p:sldId id="264" r:id="rId24"/>
    <p:sldId id="266" r:id="rId25"/>
    <p:sldId id="267" r:id="rId26"/>
    <p:sldId id="269" r:id="rId27"/>
    <p:sldId id="271" r:id="rId28"/>
    <p:sldId id="273" r:id="rId29"/>
    <p:sldId id="285" r:id="rId30"/>
    <p:sldId id="286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8" r:id="rId41"/>
    <p:sldId id="300" r:id="rId42"/>
    <p:sldId id="303" r:id="rId43"/>
    <p:sldId id="306" r:id="rId44"/>
    <p:sldId id="305" r:id="rId45"/>
    <p:sldId id="304" r:id="rId46"/>
    <p:sldId id="328" r:id="rId47"/>
    <p:sldId id="327" r:id="rId48"/>
    <p:sldId id="323" r:id="rId49"/>
    <p:sldId id="325" r:id="rId50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9" autoAdjust="0"/>
    <p:restoredTop sz="94671" autoAdjust="0"/>
  </p:normalViewPr>
  <p:slideViewPr>
    <p:cSldViewPr>
      <p:cViewPr>
        <p:scale>
          <a:sx n="76" d="100"/>
          <a:sy n="76" d="100"/>
        </p:scale>
        <p:origin x="-1884" y="-33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D81-A0F9-4136-821E-D9BCD14FE52F}" type="datetimeFigureOut">
              <a:rPr lang="ru-RU" smtClean="0"/>
              <a:t>11.09.2018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936A-2C59-4814-B80B-82131867C2F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DBF5F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9/11/2018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D81-A0F9-4136-821E-D9BCD14FE52F}" type="datetimeFigureOut">
              <a:rPr lang="ru-RU" smtClean="0"/>
              <a:t>11.09.2018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936A-2C59-4814-B80B-82131867C2F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D81-A0F9-4136-821E-D9BCD14FE52F}" type="datetimeFigureOut">
              <a:rPr lang="ru-RU" smtClean="0"/>
              <a:t>11.09.2018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936A-2C59-4814-B80B-82131867C2F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D3D81-A0F9-4136-821E-D9BCD14FE52F}" type="datetimeFigureOut">
              <a:rPr lang="ru-RU" smtClean="0"/>
              <a:t>11.09.2018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9936A-2C59-4814-B80B-82131867C2F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  <p:sldLayoutId id="214748395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jpe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31.png"/><Relationship Id="rId7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47.jpeg"/><Relationship Id="rId4" Type="http://schemas.openxmlformats.org/officeDocument/2006/relationships/image" Target="../media/image32.png"/><Relationship Id="rId9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31.png"/><Relationship Id="rId7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59.jpe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31.png"/><Relationship Id="rId7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6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31.png"/><Relationship Id="rId7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69.jpeg"/><Relationship Id="rId4" Type="http://schemas.openxmlformats.org/officeDocument/2006/relationships/image" Target="../media/image32.png"/><Relationship Id="rId9" Type="http://schemas.openxmlformats.org/officeDocument/2006/relationships/image" Target="../media/image6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294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0"/>
          </a:xfrm>
        </p:spPr>
        <p:txBody>
          <a:bodyPr>
            <a:normAutofit/>
          </a:bodyPr>
          <a:lstStyle/>
          <a:p>
            <a:pPr algn="ctr"/>
            <a:r>
              <a:rPr lang="ru-RU" sz="2000" b="1" i="1" dirty="0" smtClean="0">
                <a:solidFill>
                  <a:srgbClr val="0070C0"/>
                </a:solidFill>
              </a:rPr>
              <a:t>Муниципальное автономное дошкольное </a:t>
            </a:r>
            <a:br>
              <a:rPr lang="ru-RU" sz="2000" b="1" i="1" dirty="0" smtClean="0">
                <a:solidFill>
                  <a:srgbClr val="0070C0"/>
                </a:solidFill>
              </a:rPr>
            </a:br>
            <a:r>
              <a:rPr lang="ru-RU" sz="2000" b="1" i="1" dirty="0" smtClean="0">
                <a:solidFill>
                  <a:srgbClr val="0070C0"/>
                </a:solidFill>
              </a:rPr>
              <a:t>образовательное учреждение </a:t>
            </a:r>
            <a:br>
              <a:rPr lang="ru-RU" sz="2000" b="1" i="1" dirty="0" smtClean="0">
                <a:solidFill>
                  <a:srgbClr val="0070C0"/>
                </a:solidFill>
              </a:rPr>
            </a:br>
            <a:r>
              <a:rPr lang="ru-RU" sz="2000" b="1" i="1" dirty="0" smtClean="0">
                <a:solidFill>
                  <a:srgbClr val="0070C0"/>
                </a:solidFill>
              </a:rPr>
              <a:t>«Детский сад общеразвивающего вида №66»</a:t>
            </a:r>
            <a:br>
              <a:rPr lang="ru-RU" sz="2000" b="1" i="1" dirty="0" smtClean="0">
                <a:solidFill>
                  <a:srgbClr val="0070C0"/>
                </a:solidFill>
              </a:rPr>
            </a:br>
            <a:r>
              <a:rPr lang="ru-RU" sz="2000" b="1" i="1" dirty="0" smtClean="0">
                <a:solidFill>
                  <a:srgbClr val="0070C0"/>
                </a:solidFill>
              </a:rPr>
              <a:t>Нижнекамского муниципального района Республики Татарстан</a:t>
            </a:r>
            <a:r>
              <a:rPr lang="ru-RU" sz="2000" b="1" i="1" dirty="0" smtClean="0">
                <a:solidFill>
                  <a:srgbClr val="002060"/>
                </a:solidFill>
              </a:rPr>
              <a:t/>
            </a:r>
            <a:br>
              <a:rPr lang="ru-RU" sz="2000" b="1" i="1" dirty="0" smtClean="0">
                <a:solidFill>
                  <a:srgbClr val="002060"/>
                </a:solidFill>
              </a:rPr>
            </a:b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000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000" i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>«За здоровьем в детский сад»</a:t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800" dirty="0" smtClean="0">
                <a:solidFill>
                  <a:srgbClr val="0070C0"/>
                </a:solidFill>
              </a:rPr>
              <a:t>                            </a:t>
            </a:r>
            <a:r>
              <a:rPr lang="ru-RU" sz="2000" dirty="0" smtClean="0">
                <a:solidFill>
                  <a:srgbClr val="0070C0"/>
                </a:solidFill>
              </a:rPr>
              <a:t>Разработчик:</a:t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>                                                                                     </a:t>
            </a:r>
            <a:r>
              <a:rPr lang="ru-RU" sz="2000" dirty="0" smtClean="0">
                <a:solidFill>
                  <a:srgbClr val="0070C0"/>
                </a:solidFill>
              </a:rPr>
              <a:t> </a:t>
            </a:r>
            <a:r>
              <a:rPr lang="ru-RU" sz="2000" dirty="0" smtClean="0">
                <a:solidFill>
                  <a:srgbClr val="0070C0"/>
                </a:solidFill>
              </a:rPr>
              <a:t>медсестра МАДОУ №66</a:t>
            </a:r>
            <a:br>
              <a:rPr lang="ru-RU" sz="2000" dirty="0" smtClean="0">
                <a:solidFill>
                  <a:srgbClr val="0070C0"/>
                </a:solidFill>
              </a:rPr>
            </a:br>
            <a:r>
              <a:rPr lang="ru-RU" sz="2000" dirty="0" smtClean="0">
                <a:solidFill>
                  <a:srgbClr val="0070C0"/>
                </a:solidFill>
              </a:rPr>
              <a:t>                                                                      Тимофеева Р.Р.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36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8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</p:pic>
      <p:pic>
        <p:nvPicPr>
          <p:cNvPr id="5" name="Picture 2" descr="F:\DCIM\101MSDCF\DSC047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5247" y="2060848"/>
            <a:ext cx="2714625" cy="20383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" y="260648"/>
            <a:ext cx="8373616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Гимнастика после дневного сна – это комплекс мероприятий , облегчающих переход от сна к бодрствованию, имеющая при правильном руководстве </a:t>
            </a:r>
            <a:r>
              <a:rPr lang="ru-RU" sz="2800" b="1" dirty="0" smtClean="0">
                <a:solidFill>
                  <a:srgbClr val="0070C0"/>
                </a:solidFill>
              </a:rPr>
              <a:t>оздоровительный характер</a:t>
            </a:r>
            <a:r>
              <a:rPr lang="ru-RU" sz="2800" dirty="0" smtClean="0">
                <a:solidFill>
                  <a:srgbClr val="0070C0"/>
                </a:solidFill>
              </a:rPr>
              <a:t>.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6" name="Picture 5" descr="F:\DCIM\101MSDCF\DSC0469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92383" y="2060848"/>
            <a:ext cx="2928958" cy="21967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52481"/>
            <a:ext cx="2304256" cy="340551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861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accel="500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>Большое значение в проекте уделяется закаливающим процедурам. </a:t>
            </a: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5576" y="2348880"/>
            <a:ext cx="3456384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225" y="2679700"/>
            <a:ext cx="2752299" cy="34464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391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3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>Дыхательная гимнастика для детей полезна тем, что уже с самого раннего возраста помогает научить ребенка правильно дышать, способствует его физическому развитию и укреплению иммунитета</a:t>
            </a: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33190">
            <a:off x="-16342" y="2432122"/>
            <a:ext cx="3414580" cy="2481231"/>
          </a:xfrm>
          <a:prstGeom prst="rect">
            <a:avLst/>
          </a:prstGeom>
          <a:ln w="127000" cap="rnd">
            <a:solidFill>
              <a:schemeClr val="tx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187" y="3199664"/>
            <a:ext cx="3412375" cy="2406535"/>
          </a:xfrm>
          <a:prstGeom prst="rect">
            <a:avLst/>
          </a:prstGeom>
          <a:ln w="127000" cap="rnd">
            <a:solidFill>
              <a:schemeClr val="tx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88704" y="3108039"/>
            <a:ext cx="4038600" cy="2952329"/>
          </a:xfrm>
          <a:prstGeom prst="rect">
            <a:avLst/>
          </a:prstGeom>
          <a:ln w="127000" cap="rnd">
            <a:solidFill>
              <a:schemeClr val="tx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18994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Здоровое питание играет главную роль в развитии здорового ребенка, т.к. от него напрямую зависит, сколько малыш получает разнообразных витаминов и микроэлементов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Мы едим овощи и фрукты – самые витаминные продукты!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247" y="2767402"/>
            <a:ext cx="2518756" cy="3271058"/>
          </a:xfrm>
          <a:prstGeom prst="rect">
            <a:avLst/>
          </a:prstGeom>
          <a:ln w="127000" cap="rnd">
            <a:solidFill>
              <a:schemeClr val="tx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Объект 9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824" y="3168491"/>
            <a:ext cx="2581102" cy="24688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11254">
            <a:off x="279433" y="2981964"/>
            <a:ext cx="2576800" cy="24249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99728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5" y="1815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72819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Беседа детей с специалистами 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детской поликлиники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4104456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rgbClr val="0070C0"/>
                </a:solidFill>
              </a:rPr>
              <a:t>   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Детский сад\Desktop\Старое\зож\IMG-20170921-WA00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124" y="2996952"/>
            <a:ext cx="5984212" cy="336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6152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5" y="1815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Я прививки не боюсь:</a:t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Если надо – уколюсь!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992" y="2679700"/>
            <a:ext cx="2583266" cy="34464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42" y="2679700"/>
            <a:ext cx="2583266" cy="34464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64497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0"/>
            <a:ext cx="1417320" cy="14584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40791" y="0"/>
            <a:ext cx="1431036" cy="145846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29055" y="557783"/>
            <a:ext cx="7685532" cy="19994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01040" y="1655064"/>
            <a:ext cx="7714488" cy="199948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39000" y="1655064"/>
            <a:ext cx="1405127" cy="19994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2752344"/>
            <a:ext cx="1389888" cy="199643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251000" y="801370"/>
            <a:ext cx="6566534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635">
              <a:lnSpc>
                <a:spcPct val="100000"/>
              </a:lnSpc>
              <a:spcBef>
                <a:spcPts val="100"/>
              </a:spcBef>
            </a:pPr>
            <a:r>
              <a:rPr sz="7200" b="1" spc="-10" dirty="0">
                <a:solidFill>
                  <a:srgbClr val="C4EEFF"/>
                </a:solidFill>
                <a:latin typeface="Times New Roman"/>
                <a:cs typeface="Times New Roman"/>
              </a:rPr>
              <a:t>Профилактика  </a:t>
            </a:r>
            <a:r>
              <a:rPr sz="7200" b="1" dirty="0">
                <a:solidFill>
                  <a:srgbClr val="C4EEFF"/>
                </a:solidFill>
                <a:latin typeface="Times New Roman"/>
                <a:cs typeface="Times New Roman"/>
              </a:rPr>
              <a:t>ОРВИ и</a:t>
            </a:r>
            <a:r>
              <a:rPr sz="7200" b="1" spc="-70" dirty="0">
                <a:solidFill>
                  <a:srgbClr val="C4EEFF"/>
                </a:solidFill>
                <a:latin typeface="Times New Roman"/>
                <a:cs typeface="Times New Roman"/>
              </a:rPr>
              <a:t> </a:t>
            </a:r>
            <a:r>
              <a:rPr sz="7200" b="1" spc="-5" dirty="0">
                <a:solidFill>
                  <a:srgbClr val="C4EEFF"/>
                </a:solidFill>
                <a:latin typeface="Times New Roman"/>
                <a:cs typeface="Times New Roman"/>
              </a:rPr>
              <a:t>гриппа</a:t>
            </a:r>
            <a:endParaRPr sz="72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029200" y="4114800"/>
            <a:ext cx="3810000" cy="24384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1000" y="4038600"/>
            <a:ext cx="3427476" cy="257175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647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00034" y="0"/>
            <a:ext cx="8072494" cy="7787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14282" y="854710"/>
            <a:ext cx="5372448" cy="268727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87960" indent="-175260">
              <a:lnSpc>
                <a:spcPct val="100000"/>
              </a:lnSpc>
              <a:spcBef>
                <a:spcPts val="675"/>
              </a:spcBef>
              <a:buFont typeface="Wingdings" pitchFamily="2" charset="2"/>
              <a:buChar char="q"/>
              <a:tabLst>
                <a:tab pos="187960" algn="l"/>
              </a:tabLst>
            </a:pPr>
            <a:r>
              <a:rPr sz="2400" b="1" spc="-50" dirty="0">
                <a:solidFill>
                  <a:srgbClr val="002060"/>
                </a:solidFill>
                <a:latin typeface="Arial"/>
                <a:cs typeface="Arial"/>
              </a:rPr>
              <a:t>высокая</a:t>
            </a:r>
            <a:r>
              <a:rPr sz="2400" b="1" spc="-204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30" dirty="0">
                <a:solidFill>
                  <a:srgbClr val="002060"/>
                </a:solidFill>
                <a:latin typeface="Arial"/>
                <a:cs typeface="Arial"/>
              </a:rPr>
              <a:t>температура</a:t>
            </a:r>
            <a:r>
              <a:rPr sz="2400" b="1" i="1" spc="-30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4785" indent="-172085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q"/>
              <a:tabLst>
                <a:tab pos="185420" algn="l"/>
              </a:tabLst>
            </a:pPr>
            <a:r>
              <a:rPr sz="2400" b="1" spc="-15" dirty="0">
                <a:solidFill>
                  <a:srgbClr val="002060"/>
                </a:solidFill>
                <a:latin typeface="Arial"/>
                <a:cs typeface="Arial"/>
              </a:rPr>
              <a:t>озноб </a:t>
            </a:r>
            <a:r>
              <a:rPr sz="2400" b="1" spc="95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2400" b="1" spc="-3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95" dirty="0">
                <a:solidFill>
                  <a:srgbClr val="002060"/>
                </a:solidFill>
                <a:latin typeface="Arial"/>
                <a:cs typeface="Arial"/>
              </a:rPr>
              <a:t>слабость</a:t>
            </a:r>
            <a:r>
              <a:rPr sz="2400" b="1" i="1" spc="-95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80"/>
              </a:spcBef>
              <a:buFont typeface="Wingdings" pitchFamily="2" charset="2"/>
              <a:buChar char="q"/>
              <a:tabLst>
                <a:tab pos="187960" algn="l"/>
                <a:tab pos="2414905" algn="l"/>
                <a:tab pos="2900680" algn="l"/>
              </a:tabLst>
            </a:pPr>
            <a:r>
              <a:rPr sz="2400" b="1" spc="-114" dirty="0">
                <a:solidFill>
                  <a:srgbClr val="002060"/>
                </a:solidFill>
                <a:latin typeface="Arial"/>
                <a:cs typeface="Arial"/>
              </a:rPr>
              <a:t>боль</a:t>
            </a:r>
            <a:r>
              <a:rPr sz="2400" b="1" spc="-1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100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2400" b="1" spc="-24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45" dirty="0">
                <a:solidFill>
                  <a:srgbClr val="002060"/>
                </a:solidFill>
                <a:latin typeface="Arial"/>
                <a:cs typeface="Arial"/>
              </a:rPr>
              <a:t>ломота	</a:t>
            </a:r>
            <a:r>
              <a:rPr sz="2400" b="1" spc="-90" dirty="0">
                <a:solidFill>
                  <a:srgbClr val="002060"/>
                </a:solidFill>
                <a:latin typeface="Arial"/>
                <a:cs typeface="Arial"/>
              </a:rPr>
              <a:t>во	</a:t>
            </a:r>
            <a:r>
              <a:rPr sz="2400" b="1" spc="-125" dirty="0">
                <a:solidFill>
                  <a:srgbClr val="002060"/>
                </a:solidFill>
                <a:latin typeface="Arial"/>
                <a:cs typeface="Arial"/>
              </a:rPr>
              <a:t>всем</a:t>
            </a:r>
            <a:r>
              <a:rPr sz="2400" b="1" spc="-19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60" dirty="0">
                <a:solidFill>
                  <a:srgbClr val="002060"/>
                </a:solidFill>
                <a:latin typeface="Arial"/>
                <a:cs typeface="Arial"/>
              </a:rPr>
              <a:t>теле</a:t>
            </a:r>
            <a:r>
              <a:rPr sz="2400" b="1" i="1" spc="-60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q"/>
              <a:tabLst>
                <a:tab pos="187960" algn="l"/>
              </a:tabLst>
            </a:pPr>
            <a:r>
              <a:rPr sz="2400" b="1" spc="-30" dirty="0">
                <a:solidFill>
                  <a:srgbClr val="002060"/>
                </a:solidFill>
                <a:latin typeface="Arial"/>
                <a:cs typeface="Arial"/>
              </a:rPr>
              <a:t>кашель</a:t>
            </a:r>
            <a:r>
              <a:rPr sz="2400" b="1" i="1" spc="-30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q"/>
              <a:tabLst>
                <a:tab pos="187960" algn="l"/>
              </a:tabLst>
            </a:pPr>
            <a:r>
              <a:rPr sz="2400" b="1" spc="-35" dirty="0">
                <a:solidFill>
                  <a:srgbClr val="002060"/>
                </a:solidFill>
                <a:latin typeface="Arial"/>
                <a:cs typeface="Arial"/>
              </a:rPr>
              <a:t>головная</a:t>
            </a:r>
            <a:r>
              <a:rPr sz="2400" b="1" spc="-1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114" dirty="0">
                <a:solidFill>
                  <a:srgbClr val="002060"/>
                </a:solidFill>
                <a:latin typeface="Arial"/>
                <a:cs typeface="Arial"/>
              </a:rPr>
              <a:t>боль</a:t>
            </a:r>
            <a:r>
              <a:rPr sz="2400" b="1" i="1" spc="-114" dirty="0">
                <a:solidFill>
                  <a:srgbClr val="002060"/>
                </a:solidFill>
                <a:latin typeface="Times New Roman"/>
                <a:cs typeface="Times New Roman"/>
              </a:rPr>
              <a:t>;</a:t>
            </a:r>
            <a:endParaRPr sz="24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87960" indent="-175260">
              <a:lnSpc>
                <a:spcPct val="100000"/>
              </a:lnSpc>
              <a:spcBef>
                <a:spcPts val="580"/>
              </a:spcBef>
              <a:buFont typeface="Wingdings" pitchFamily="2" charset="2"/>
              <a:buChar char="q"/>
              <a:tabLst>
                <a:tab pos="187960" algn="l"/>
              </a:tabLst>
            </a:pPr>
            <a:r>
              <a:rPr sz="2400" b="1" spc="-5" dirty="0">
                <a:solidFill>
                  <a:srgbClr val="002060"/>
                </a:solidFill>
                <a:latin typeface="Arial"/>
                <a:cs typeface="Arial"/>
              </a:rPr>
              <a:t>насморк</a:t>
            </a:r>
            <a:r>
              <a:rPr sz="2400" b="1" spc="-2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35" dirty="0">
                <a:solidFill>
                  <a:srgbClr val="002060"/>
                </a:solidFill>
                <a:latin typeface="Arial"/>
                <a:cs typeface="Arial"/>
              </a:rPr>
              <a:t>или</a:t>
            </a:r>
            <a:r>
              <a:rPr sz="2400" b="1" spc="-19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2060"/>
                </a:solidFill>
                <a:latin typeface="Arial"/>
                <a:cs typeface="Arial"/>
              </a:rPr>
              <a:t>заложенность</a:t>
            </a:r>
            <a:r>
              <a:rPr sz="2400" b="1" spc="-2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spc="-40" dirty="0">
                <a:solidFill>
                  <a:srgbClr val="002060"/>
                </a:solidFill>
                <a:latin typeface="Arial"/>
                <a:cs typeface="Arial"/>
              </a:rPr>
              <a:t>носа</a:t>
            </a:r>
            <a:endParaRPr sz="240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4338" name="Picture 2" descr="http://botal.ru/uploads/posts/2013-03/thumbs/htgxh8bqym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57884" y="928670"/>
            <a:ext cx="2381250" cy="1695451"/>
          </a:xfrm>
          <a:prstGeom prst="rect">
            <a:avLst/>
          </a:prstGeom>
          <a:noFill/>
        </p:spPr>
      </p:pic>
      <p:pic>
        <p:nvPicPr>
          <p:cNvPr id="14340" name="Picture 4" descr="http://prostudahelp.ru/images/959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5720" y="3786190"/>
            <a:ext cx="2857500" cy="1905000"/>
          </a:xfrm>
          <a:prstGeom prst="rect">
            <a:avLst/>
          </a:prstGeom>
          <a:noFill/>
        </p:spPr>
      </p:pic>
      <p:pic>
        <p:nvPicPr>
          <p:cNvPr id="14344" name="Picture 8" descr="http://vkapuste.ru/wp-content/uploads/2016/04/0804a-66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57818" y="3786190"/>
            <a:ext cx="3214710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7155" y="285729"/>
            <a:ext cx="7485888" cy="78581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1214422"/>
            <a:ext cx="9144000" cy="53578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1539" y="142853"/>
            <a:ext cx="7500990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002060"/>
                </a:solidFill>
              </a:rPr>
              <a:t>Чем </a:t>
            </a:r>
            <a:r>
              <a:rPr b="1" spc="10" dirty="0">
                <a:solidFill>
                  <a:srgbClr val="002060"/>
                </a:solidFill>
              </a:rPr>
              <a:t>опасен</a:t>
            </a:r>
            <a:r>
              <a:rPr b="1" spc="-40" dirty="0">
                <a:solidFill>
                  <a:srgbClr val="002060"/>
                </a:solidFill>
              </a:rPr>
              <a:t> </a:t>
            </a:r>
            <a:r>
              <a:rPr b="1" spc="-5" dirty="0">
                <a:solidFill>
                  <a:srgbClr val="002060"/>
                </a:solidFill>
              </a:rPr>
              <a:t>грипп?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0" y="928670"/>
            <a:ext cx="8617616" cy="28296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115" marR="5080" indent="-272415">
              <a:lnSpc>
                <a:spcPct val="100000"/>
              </a:lnSpc>
              <a:spcBef>
                <a:spcPts val="10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  <a:tab pos="1311275" algn="l"/>
                <a:tab pos="2917825" algn="l"/>
                <a:tab pos="3225800" algn="l"/>
                <a:tab pos="4832350" algn="l"/>
                <a:tab pos="6029960" algn="l"/>
              </a:tabLst>
            </a:pPr>
            <a:r>
              <a:rPr sz="2800" b="1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</a:t>
            </a:r>
            <a:r>
              <a:rPr sz="2800" b="1" spc="-8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</a:t>
            </a:r>
            <a:r>
              <a:rPr sz="2800" b="1" spc="-6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800" b="1" spc="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дит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-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spc="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sz="2800" b="1" spc="-2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лым</a:t>
            </a:r>
            <a:r>
              <a:rPr sz="28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6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ино</a:t>
            </a:r>
            <a:r>
              <a:rPr sz="2800" b="1" spc="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2800" b="1" spc="-1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-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</a:t>
            </a:r>
            <a:r>
              <a:rPr sz="2800" b="1" spc="-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spc="-2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льным  осложнениям.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115" indent="-272415">
              <a:lnSpc>
                <a:spcPct val="100000"/>
              </a:lnSpc>
              <a:spcBef>
                <a:spcPts val="62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sz="2800" b="1" spc="-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лечится</a:t>
            </a:r>
            <a:r>
              <a:rPr sz="2800" b="1" spc="-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антибиотиками.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115" indent="-272415">
              <a:lnSpc>
                <a:spcPct val="100000"/>
              </a:lnSpc>
              <a:spcBef>
                <a:spcPts val="625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Быстро </a:t>
            </a:r>
            <a:r>
              <a:rPr sz="2800" b="1" spc="-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передается </a:t>
            </a:r>
            <a:r>
              <a:rPr sz="2800" b="1" spc="-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ближайшему</a:t>
            </a:r>
            <a:r>
              <a:rPr sz="2800" b="1" spc="-40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окружению.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115" marR="5080" indent="-272415">
              <a:lnSpc>
                <a:spcPct val="100000"/>
              </a:lnSpc>
              <a:spcBef>
                <a:spcPts val="620"/>
              </a:spcBef>
              <a:buClr>
                <a:srgbClr val="0AD0D9"/>
              </a:buClr>
              <a:buSzPct val="94230"/>
              <a:buChar char=""/>
              <a:tabLst>
                <a:tab pos="285750" algn="l"/>
              </a:tabLst>
            </a:pPr>
            <a:r>
              <a:rPr sz="2800" b="1" spc="-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Тяжело </a:t>
            </a:r>
            <a:r>
              <a:rPr sz="28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протекает </a:t>
            </a:r>
            <a:r>
              <a:rPr sz="28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(сильный </a:t>
            </a:r>
            <a:r>
              <a:rPr sz="28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жар, </a:t>
            </a: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озноб, </a:t>
            </a:r>
            <a:r>
              <a:rPr sz="2800" b="1" spc="-5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головная </a:t>
            </a:r>
            <a:r>
              <a:rPr sz="2800" b="1" spc="-2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мышечная </a:t>
            </a:r>
            <a:r>
              <a:rPr sz="2800" b="1" spc="-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боль, </a:t>
            </a:r>
            <a:r>
              <a:rPr sz="2800" b="1" spc="-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ломота, </a:t>
            </a:r>
            <a:r>
              <a:rPr sz="2800" b="1" spc="-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sz="2800" b="1" spc="-4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6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слабость).</a:t>
            </a:r>
            <a:endParaRPr sz="28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81600" y="4038600"/>
            <a:ext cx="3657600" cy="213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1000" y="4114800"/>
            <a:ext cx="3581400" cy="2209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66018"/>
            <a:ext cx="3394472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3822700" cy="2867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309220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86446" y="4429132"/>
            <a:ext cx="3221029" cy="21431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37461" y="1"/>
            <a:ext cx="6072505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15" dirty="0">
                <a:solidFill>
                  <a:srgbClr val="002060"/>
                </a:solidFill>
                <a:latin typeface="Times New Roman"/>
                <a:cs typeface="Times New Roman"/>
              </a:rPr>
              <a:t>Осложнения</a:t>
            </a:r>
            <a:r>
              <a:rPr b="1" spc="-7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гриппа: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926339"/>
            <a:ext cx="9065261" cy="4414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5115" marR="482600" indent="-272415">
              <a:lnSpc>
                <a:spcPct val="100000"/>
              </a:lnSpc>
              <a:spcBef>
                <a:spcPts val="105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600" b="1" spc="5" smtClean="0">
                <a:solidFill>
                  <a:srgbClr val="002060"/>
                </a:solidFill>
                <a:latin typeface="Arial"/>
                <a:cs typeface="Arial"/>
              </a:rPr>
              <a:t>Пневмония </a:t>
            </a:r>
            <a:r>
              <a:rPr sz="2600" b="1" spc="-145" dirty="0">
                <a:solidFill>
                  <a:srgbClr val="002060"/>
                </a:solidFill>
                <a:latin typeface="Arial"/>
                <a:cs typeface="Arial"/>
              </a:rPr>
              <a:t>– </a:t>
            </a:r>
            <a:r>
              <a:rPr sz="2600" b="1" spc="-75">
                <a:solidFill>
                  <a:srgbClr val="002060"/>
                </a:solidFill>
                <a:latin typeface="Arial"/>
                <a:cs typeface="Arial"/>
              </a:rPr>
              <a:t>воспаление  </a:t>
            </a:r>
            <a:r>
              <a:rPr sz="2600" b="1" spc="20" smtClean="0">
                <a:solidFill>
                  <a:srgbClr val="002060"/>
                </a:solidFill>
                <a:latin typeface="Arial"/>
                <a:cs typeface="Arial"/>
              </a:rPr>
              <a:t>легких</a:t>
            </a:r>
            <a:endParaRPr sz="2600" b="1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lnSpc>
                <a:spcPct val="100000"/>
              </a:lnSpc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8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600" b="1" spc="80" smtClean="0">
                <a:solidFill>
                  <a:srgbClr val="002060"/>
                </a:solidFill>
                <a:latin typeface="Arial"/>
                <a:cs typeface="Arial"/>
              </a:rPr>
              <a:t>Отит </a:t>
            </a:r>
            <a:r>
              <a:rPr sz="2600" b="1" spc="-145" smtClean="0">
                <a:solidFill>
                  <a:srgbClr val="002060"/>
                </a:solidFill>
                <a:latin typeface="Arial"/>
                <a:cs typeface="Arial"/>
              </a:rPr>
              <a:t>– </a:t>
            </a:r>
            <a:r>
              <a:rPr sz="2600" b="1" spc="-60" smtClean="0">
                <a:solidFill>
                  <a:srgbClr val="002060"/>
                </a:solidFill>
                <a:latin typeface="Arial"/>
                <a:cs typeface="Arial"/>
              </a:rPr>
              <a:t>воспаление </a:t>
            </a:r>
            <a:r>
              <a:rPr sz="2600" b="1" spc="-105" smtClean="0">
                <a:solidFill>
                  <a:srgbClr val="002060"/>
                </a:solidFill>
                <a:latin typeface="Arial"/>
                <a:cs typeface="Arial"/>
              </a:rPr>
              <a:t>среднего  </a:t>
            </a:r>
            <a:r>
              <a:rPr sz="2600" b="1" spc="-95" smtClean="0">
                <a:solidFill>
                  <a:srgbClr val="002060"/>
                </a:solidFill>
                <a:latin typeface="Arial"/>
                <a:cs typeface="Arial"/>
              </a:rPr>
              <a:t>уха</a:t>
            </a:r>
            <a:endParaRPr lang="ru-RU" sz="2600" b="1" spc="-95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85" dirty="0" smtClean="0">
                <a:solidFill>
                  <a:srgbClr val="002060"/>
                </a:solidFill>
                <a:latin typeface="Arial"/>
                <a:cs typeface="Arial"/>
              </a:rPr>
              <a:t> Менингит </a:t>
            </a:r>
            <a:r>
              <a:rPr lang="ru-RU" sz="2600" b="1" spc="-145" dirty="0" smtClean="0">
                <a:solidFill>
                  <a:srgbClr val="002060"/>
                </a:solidFill>
                <a:latin typeface="Arial"/>
                <a:cs typeface="Arial"/>
              </a:rPr>
              <a:t>–</a:t>
            </a:r>
            <a:r>
              <a:rPr lang="ru-RU" sz="2600" b="1" spc="-39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65" dirty="0" smtClean="0">
                <a:solidFill>
                  <a:srgbClr val="002060"/>
                </a:solidFill>
                <a:latin typeface="Arial"/>
                <a:cs typeface="Arial"/>
              </a:rPr>
              <a:t>воспаление  </a:t>
            </a: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оболочек</a:t>
            </a:r>
            <a:r>
              <a:rPr lang="ru-RU" sz="2600" b="1" spc="-19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мозга</a:t>
            </a: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25" dirty="0" smtClean="0">
                <a:solidFill>
                  <a:srgbClr val="002060"/>
                </a:solidFill>
                <a:latin typeface="Arial"/>
                <a:cs typeface="Arial"/>
              </a:rPr>
              <a:t>Поражение </a:t>
            </a:r>
            <a:r>
              <a:rPr lang="ru-RU" sz="2600" b="1" spc="-75" dirty="0" smtClean="0">
                <a:solidFill>
                  <a:srgbClr val="002060"/>
                </a:solidFill>
                <a:latin typeface="Arial"/>
                <a:cs typeface="Arial"/>
              </a:rPr>
              <a:t>сердечно-  </a:t>
            </a: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сосудистой системы</a:t>
            </a:r>
            <a:r>
              <a:rPr lang="ru-RU" sz="2600" b="1" spc="-35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125" dirty="0" smtClean="0">
                <a:solidFill>
                  <a:srgbClr val="002060"/>
                </a:solidFill>
                <a:latin typeface="Arial"/>
                <a:cs typeface="Arial"/>
              </a:rPr>
              <a:t>и  </a:t>
            </a:r>
            <a:r>
              <a:rPr lang="ru-RU" sz="2600" b="1" spc="-20" dirty="0" smtClean="0">
                <a:solidFill>
                  <a:srgbClr val="002060"/>
                </a:solidFill>
                <a:latin typeface="Arial"/>
                <a:cs typeface="Arial"/>
              </a:rPr>
              <a:t>центральной</a:t>
            </a:r>
            <a:r>
              <a:rPr lang="ru-RU" sz="2600" b="1" spc="-17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5" dirty="0" smtClean="0">
                <a:solidFill>
                  <a:srgbClr val="002060"/>
                </a:solidFill>
                <a:latin typeface="Arial"/>
                <a:cs typeface="Arial"/>
              </a:rPr>
              <a:t>нервной  </a:t>
            </a: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системы</a:t>
            </a: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r>
              <a:rPr lang="ru-RU" sz="2600" b="1" spc="-4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80" dirty="0" smtClean="0">
                <a:solidFill>
                  <a:srgbClr val="002060"/>
                </a:solidFill>
                <a:latin typeface="Arial"/>
                <a:cs typeface="Arial"/>
              </a:rPr>
              <a:t>Смерть </a:t>
            </a:r>
            <a:r>
              <a:rPr lang="ru-RU" sz="2600" b="1" spc="80" dirty="0" smtClean="0">
                <a:solidFill>
                  <a:srgbClr val="002060"/>
                </a:solidFill>
                <a:latin typeface="Arial"/>
                <a:cs typeface="Arial"/>
              </a:rPr>
              <a:t>при </a:t>
            </a:r>
            <a:r>
              <a:rPr lang="ru-RU" sz="2600" b="1" spc="55" dirty="0" smtClean="0">
                <a:solidFill>
                  <a:srgbClr val="002060"/>
                </a:solidFill>
                <a:latin typeface="Arial"/>
                <a:cs typeface="Arial"/>
              </a:rPr>
              <a:t>гриппе </a:t>
            </a:r>
            <a:r>
              <a:rPr lang="ru-RU" sz="2600" b="1" spc="-30" dirty="0" smtClean="0">
                <a:solidFill>
                  <a:srgbClr val="002060"/>
                </a:solidFill>
                <a:latin typeface="Arial"/>
                <a:cs typeface="Arial"/>
              </a:rPr>
              <a:t>может  </a:t>
            </a:r>
            <a:r>
              <a:rPr lang="ru-RU" sz="2600" b="1" dirty="0" smtClean="0">
                <a:solidFill>
                  <a:srgbClr val="002060"/>
                </a:solidFill>
                <a:latin typeface="Arial"/>
                <a:cs typeface="Arial"/>
              </a:rPr>
              <a:t>наступить </a:t>
            </a:r>
            <a:r>
              <a:rPr lang="ru-RU" sz="2600" b="1" spc="10" dirty="0" smtClean="0">
                <a:solidFill>
                  <a:srgbClr val="002060"/>
                </a:solidFill>
                <a:latin typeface="Arial"/>
                <a:cs typeface="Arial"/>
              </a:rPr>
              <a:t>от</a:t>
            </a:r>
            <a:r>
              <a:rPr lang="ru-RU" sz="2600" b="1" spc="-39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50" dirty="0" smtClean="0">
                <a:solidFill>
                  <a:srgbClr val="002060"/>
                </a:solidFill>
                <a:latin typeface="Arial"/>
                <a:cs typeface="Arial"/>
              </a:rPr>
              <a:t>интоксикации,  </a:t>
            </a:r>
            <a:r>
              <a:rPr lang="ru-RU" sz="2600" b="1" spc="30" dirty="0" smtClean="0">
                <a:solidFill>
                  <a:srgbClr val="002060"/>
                </a:solidFill>
                <a:latin typeface="Arial"/>
                <a:cs typeface="Arial"/>
              </a:rPr>
              <a:t>кровоизлияний </a:t>
            </a:r>
            <a:r>
              <a:rPr lang="ru-RU" sz="2600" b="1" spc="-95" dirty="0" smtClean="0">
                <a:solidFill>
                  <a:srgbClr val="002060"/>
                </a:solidFill>
                <a:latin typeface="Arial"/>
                <a:cs typeface="Arial"/>
              </a:rPr>
              <a:t>в </a:t>
            </a:r>
            <a:r>
              <a:rPr lang="ru-RU" sz="2600" b="1" spc="-10" dirty="0" smtClean="0">
                <a:solidFill>
                  <a:srgbClr val="002060"/>
                </a:solidFill>
                <a:latin typeface="Arial"/>
                <a:cs typeface="Arial"/>
              </a:rPr>
              <a:t>головной  </a:t>
            </a:r>
            <a:r>
              <a:rPr lang="ru-RU" sz="2600" b="1" spc="-35" dirty="0" smtClean="0">
                <a:solidFill>
                  <a:srgbClr val="002060"/>
                </a:solidFill>
                <a:latin typeface="Arial"/>
                <a:cs typeface="Arial"/>
              </a:rPr>
              <a:t>мозг, </a:t>
            </a:r>
            <a:r>
              <a:rPr lang="ru-RU" sz="2600" b="1" spc="10" dirty="0" smtClean="0">
                <a:solidFill>
                  <a:srgbClr val="002060"/>
                </a:solidFill>
                <a:latin typeface="Arial"/>
                <a:cs typeface="Arial"/>
              </a:rPr>
              <a:t>от</a:t>
            </a:r>
            <a:r>
              <a:rPr lang="ru-RU" sz="2600" b="1" spc="-37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2600" b="1" spc="-15" dirty="0" smtClean="0">
                <a:solidFill>
                  <a:srgbClr val="002060"/>
                </a:solidFill>
                <a:latin typeface="Arial"/>
                <a:cs typeface="Arial"/>
              </a:rPr>
              <a:t>легочных </a:t>
            </a:r>
            <a:r>
              <a:rPr lang="ru-RU" sz="2600" b="1" dirty="0" smtClean="0">
                <a:solidFill>
                  <a:srgbClr val="002060"/>
                </a:solidFill>
                <a:latin typeface="Arial"/>
                <a:cs typeface="Arial"/>
              </a:rPr>
              <a:t>осложнений</a:t>
            </a:r>
            <a:endParaRPr lang="ru-RU" sz="2600" b="1" spc="-4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endParaRPr lang="ru-RU" sz="26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85750" algn="l"/>
              </a:tabLst>
            </a:pPr>
            <a:endParaRPr lang="ru-RU" sz="2600" b="1" spc="-4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285115" marR="29209" indent="-272415">
              <a:buClr>
                <a:srgbClr val="0AD0D9"/>
              </a:buClr>
              <a:buSzPct val="94230"/>
              <a:tabLst>
                <a:tab pos="285750" algn="l"/>
              </a:tabLst>
            </a:pPr>
            <a:endParaRPr lang="ru-RU" sz="26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4414" y="285728"/>
            <a:ext cx="6929486" cy="1000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/>
            <a:endParaRPr>
              <a:solidFill>
                <a:srgbClr val="002060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57224" y="1571612"/>
            <a:ext cx="2928957" cy="21666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95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 средством профилактики гриппа является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ВАКЦИНАЦИЯ</a:t>
            </a:r>
            <a:endParaRPr sz="28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images.aif.ru/008/390/4fae2282e6593c9248f30496e68bc1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400272"/>
            <a:ext cx="4310050" cy="2862143"/>
          </a:xfrm>
          <a:prstGeom prst="rect">
            <a:avLst/>
          </a:prstGeom>
          <a:noFill/>
        </p:spPr>
      </p:pic>
      <p:sp>
        <p:nvSpPr>
          <p:cNvPr id="10244" name="AutoShape 4" descr="https://deti.mail.ru/pre_square800_resize/pic/photolib/2014/08/04/Depositphotos_13608391_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https://deti.mail.ru/pre_square800_resize/pic/photolib/2014/08/04/Depositphotos_13608391_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https://deti.mail.ru/pre_square800_resize/pic/photolib/2014/08/04/Depositphotos_13608391_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42852"/>
            <a:ext cx="8715404" cy="10001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019" y="1237234"/>
            <a:ext cx="9084310" cy="150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ВОЗ 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определила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группы 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лиц,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которым 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вакцинация 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необходима </a:t>
            </a:r>
            <a:r>
              <a:rPr sz="1800" b="1" spc="30" dirty="0">
                <a:solidFill>
                  <a:srgbClr val="FFFFFF"/>
                </a:solidFill>
                <a:latin typeface="Arial"/>
                <a:cs typeface="Arial"/>
              </a:rPr>
              <a:t>(конечно, 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при 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их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согласии)</a:t>
            </a:r>
            <a:r>
              <a:rPr sz="18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sz="1800" b="1" spc="-110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данную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группу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риска</a:t>
            </a:r>
            <a:r>
              <a:rPr sz="1800" b="1" spc="-3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вошли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дети</a:t>
            </a:r>
            <a:r>
              <a:rPr sz="1800" b="1" i="1" spc="-30" dirty="0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0345" algn="l"/>
              </a:tabLst>
            </a:pP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часто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болеющие</a:t>
            </a:r>
            <a:r>
              <a:rPr sz="1800" b="1" i="1" spc="-3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12700" marR="7620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1797050" algn="l"/>
                <a:tab pos="3627754" algn="l"/>
                <a:tab pos="5541010" algn="l"/>
                <a:tab pos="6627495" algn="l"/>
                <a:tab pos="7790815" algn="l"/>
              </a:tabLst>
            </a:pP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трада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щие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они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еск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ими	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лева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ми	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ор</a:t>
            </a:r>
            <a:r>
              <a:rPr sz="1800" b="1" spc="6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но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85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b="1" spc="-10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ан</a:t>
            </a:r>
            <a:r>
              <a:rPr sz="1800" b="1" spc="3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(нап</a:t>
            </a:r>
            <a:r>
              <a:rPr sz="1800" b="1" spc="50" dirty="0">
                <a:solidFill>
                  <a:srgbClr val="FFFFFF"/>
                </a:solidFill>
                <a:latin typeface="Arial"/>
                <a:cs typeface="Arial"/>
              </a:rPr>
              <a:t>ри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, 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бронхиальной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астмой)</a:t>
            </a:r>
            <a:r>
              <a:rPr sz="18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и/или</a:t>
            </a:r>
            <a:r>
              <a:rPr sz="18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имеющие</a:t>
            </a:r>
            <a:r>
              <a:rPr sz="18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пороки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развития</a:t>
            </a:r>
            <a:r>
              <a:rPr sz="180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дыхательной</a:t>
            </a:r>
            <a:r>
              <a:rPr sz="180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системы</a:t>
            </a:r>
            <a:r>
              <a:rPr sz="1800" b="1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74945" y="2773807"/>
            <a:ext cx="3839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8405" algn="l"/>
                <a:tab pos="2853690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развития	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центральной	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нервной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55133" y="3377565"/>
            <a:ext cx="3860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3335" algn="l"/>
                <a:tab pos="2259330" algn="l"/>
              </a:tabLst>
            </a:pP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пороками	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сердца,	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нарушениями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019" y="2773807"/>
            <a:ext cx="5118100" cy="1177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1777364" algn="l"/>
                <a:tab pos="3150870" algn="l"/>
                <a:tab pos="3978275" algn="l"/>
              </a:tabLst>
            </a:pP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трада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800" b="1" spc="25" dirty="0">
                <a:solidFill>
                  <a:srgbClr val="FFFFFF"/>
                </a:solidFill>
                <a:latin typeface="Arial"/>
                <a:cs typeface="Arial"/>
              </a:rPr>
              <a:t>щие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лезням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7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5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ор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15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ами  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системы</a:t>
            </a:r>
            <a:r>
              <a:rPr sz="1800" b="1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12700" marR="21590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480059" algn="l"/>
                <a:tab pos="2260600" algn="l"/>
                <a:tab pos="308356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	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ж</a:t>
            </a:r>
            <a:r>
              <a:rPr sz="1800" b="1" spc="-14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204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75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5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риоб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ен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b="1" spc="-75" dirty="0">
                <a:solidFill>
                  <a:srgbClr val="FFFFFF"/>
                </a:solidFill>
                <a:latin typeface="Arial"/>
                <a:cs typeface="Arial"/>
              </a:rPr>
              <a:t>ы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и 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сердечного</a:t>
            </a:r>
            <a:r>
              <a:rPr sz="18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ритма</a:t>
            </a:r>
            <a:r>
              <a:rPr sz="18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019" y="3981069"/>
            <a:ext cx="9080500" cy="246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4790" algn="l"/>
                <a:tab pos="573405" algn="l"/>
                <a:tab pos="2557780" algn="l"/>
                <a:tab pos="3472179" algn="l"/>
                <a:tab pos="5304790" algn="l"/>
                <a:tab pos="761238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	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з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4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800" b="1" spc="-12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лева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я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ми	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-4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800" b="1" spc="16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2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они</a:t>
            </a:r>
            <a:r>
              <a:rPr sz="1800" b="1" spc="35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еск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й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ме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235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800" b="1" spc="-50" dirty="0">
                <a:solidFill>
                  <a:srgbClr val="FFFFFF"/>
                </a:solidFill>
                <a:latin typeface="Arial"/>
                <a:cs typeface="Arial"/>
              </a:rPr>
              <a:t>лоне</a:t>
            </a:r>
            <a:r>
              <a:rPr sz="1800" b="1" spc="-60" dirty="0">
                <a:solidFill>
                  <a:srgbClr val="FFFFFF"/>
                </a:solidFill>
                <a:latin typeface="Arial"/>
                <a:cs typeface="Arial"/>
              </a:rPr>
              <a:t>ф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7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6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х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р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800" b="1" spc="65" dirty="0">
                <a:solidFill>
                  <a:srgbClr val="FFFFFF"/>
                </a:solidFill>
                <a:latin typeface="Arial"/>
                <a:cs typeface="Arial"/>
              </a:rPr>
              <a:t>ни</a:t>
            </a:r>
            <a:r>
              <a:rPr sz="1800" b="1" spc="50" dirty="0">
                <a:solidFill>
                  <a:srgbClr val="FFFFFF"/>
                </a:solidFill>
                <a:latin typeface="Arial"/>
                <a:cs typeface="Arial"/>
              </a:rPr>
              <a:t>ч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еск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я 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почечная</a:t>
            </a:r>
            <a:r>
              <a:rPr sz="18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недостаточность)</a:t>
            </a:r>
            <a:r>
              <a:rPr sz="1800" b="1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2885" indent="-210185">
              <a:lnSpc>
                <a:spcPct val="100000"/>
              </a:lnSpc>
              <a:spcBef>
                <a:spcPts val="434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352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болезнями</a:t>
            </a:r>
            <a:r>
              <a:rPr sz="1800" b="1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крови</a:t>
            </a:r>
            <a:r>
              <a:rPr sz="1800" b="1" i="1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2885" indent="-210185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3520" algn="l"/>
              </a:tabLst>
            </a:pP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страдающие</a:t>
            </a:r>
            <a:r>
              <a:rPr sz="18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15" dirty="0">
                <a:solidFill>
                  <a:srgbClr val="FFFFFF"/>
                </a:solidFill>
                <a:latin typeface="Arial"/>
                <a:cs typeface="Arial"/>
              </a:rPr>
              <a:t>эндокринными</a:t>
            </a:r>
            <a:r>
              <a:rPr sz="1800" b="1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заболеваниями</a:t>
            </a:r>
            <a:r>
              <a:rPr sz="18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(сахарный</a:t>
            </a:r>
            <a:r>
              <a:rPr sz="180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диабет)</a:t>
            </a:r>
            <a:r>
              <a:rPr sz="1800" b="1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2885" indent="-210185">
              <a:lnSpc>
                <a:spcPct val="100000"/>
              </a:lnSpc>
              <a:spcBef>
                <a:spcPts val="430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3520" algn="l"/>
              </a:tabLst>
            </a:pP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иммунодефицитными</a:t>
            </a:r>
            <a:r>
              <a:rPr sz="1800" b="1" spc="-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состояниями</a:t>
            </a:r>
            <a:r>
              <a:rPr sz="1800" b="1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0979" indent="-208279">
              <a:lnSpc>
                <a:spcPct val="100000"/>
              </a:lnSpc>
              <a:spcBef>
                <a:spcPts val="434"/>
              </a:spcBef>
              <a:buClr>
                <a:srgbClr val="0AD0D9"/>
              </a:buClr>
              <a:buSzPct val="94444"/>
              <a:buFont typeface="Wingdings"/>
              <a:buChar char=""/>
              <a:tabLst>
                <a:tab pos="221615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дети,</a:t>
            </a:r>
            <a:r>
              <a:rPr sz="18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которых</a:t>
            </a:r>
            <a:r>
              <a:rPr sz="180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лечат</a:t>
            </a:r>
            <a:r>
              <a:rPr sz="18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препаратами,</a:t>
            </a:r>
            <a:r>
              <a:rPr sz="18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FFFFFF"/>
                </a:solidFill>
                <a:latin typeface="Arial"/>
                <a:cs typeface="Arial"/>
              </a:rPr>
              <a:t>подавляющими</a:t>
            </a:r>
            <a:r>
              <a:rPr sz="18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иммунную</a:t>
            </a:r>
            <a:r>
              <a:rPr sz="1800" b="1" spc="-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5" dirty="0">
                <a:solidFill>
                  <a:srgbClr val="FFFFFF"/>
                </a:solidFill>
                <a:latin typeface="Arial"/>
                <a:cs typeface="Arial"/>
              </a:rPr>
              <a:t>систему</a:t>
            </a:r>
            <a:r>
              <a:rPr sz="1800" b="1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28600" indent="-215900">
              <a:lnSpc>
                <a:spcPct val="100000"/>
              </a:lnSpc>
              <a:spcBef>
                <a:spcPts val="690"/>
              </a:spcBef>
              <a:buClr>
                <a:srgbClr val="0AD0D9"/>
              </a:buClr>
              <a:buSzPct val="53125"/>
              <a:buFont typeface="Wingdings"/>
              <a:buChar char=""/>
              <a:tabLst>
                <a:tab pos="229235" algn="l"/>
              </a:tabLst>
            </a:pPr>
            <a:r>
              <a:rPr sz="3200" b="1" spc="-15" dirty="0">
                <a:solidFill>
                  <a:srgbClr val="F10000"/>
                </a:solidFill>
                <a:latin typeface="Arial"/>
                <a:cs typeface="Arial"/>
              </a:rPr>
              <a:t>дети,</a:t>
            </a:r>
            <a:r>
              <a:rPr sz="3200" b="1" spc="-195" dirty="0">
                <a:solidFill>
                  <a:srgbClr val="F10000"/>
                </a:solidFill>
                <a:latin typeface="Arial"/>
                <a:cs typeface="Arial"/>
              </a:rPr>
              <a:t> </a:t>
            </a:r>
            <a:r>
              <a:rPr sz="3200" b="1" spc="-15" dirty="0">
                <a:solidFill>
                  <a:srgbClr val="F10000"/>
                </a:solidFill>
                <a:latin typeface="Arial"/>
                <a:cs typeface="Arial"/>
              </a:rPr>
              <a:t>посещающие</a:t>
            </a:r>
            <a:r>
              <a:rPr sz="3200" b="1" spc="-330" dirty="0">
                <a:solidFill>
                  <a:srgbClr val="F10000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F10000"/>
                </a:solidFill>
                <a:latin typeface="Arial"/>
                <a:cs typeface="Arial"/>
              </a:rPr>
              <a:t>детские</a:t>
            </a:r>
            <a:r>
              <a:rPr sz="3200" b="1" spc="-290" dirty="0">
                <a:solidFill>
                  <a:srgbClr val="F10000"/>
                </a:solidFill>
                <a:latin typeface="Arial"/>
                <a:cs typeface="Arial"/>
              </a:rPr>
              <a:t> </a:t>
            </a:r>
            <a:r>
              <a:rPr sz="3200" b="1" spc="30" dirty="0">
                <a:solidFill>
                  <a:srgbClr val="F10000"/>
                </a:solidFill>
                <a:latin typeface="Arial"/>
                <a:cs typeface="Arial"/>
              </a:rPr>
              <a:t>учреждения</a:t>
            </a:r>
            <a:r>
              <a:rPr sz="1800" b="1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51536" y="244856"/>
            <a:ext cx="8721090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90220" algn="just">
              <a:lnSpc>
                <a:spcPct val="100000"/>
              </a:lnSpc>
              <a:spcBef>
                <a:spcPts val="100"/>
              </a:spcBef>
            </a:pPr>
            <a:r>
              <a:rPr sz="2400" b="1" spc="-7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Вирусы </a:t>
            </a:r>
            <a:r>
              <a:rPr sz="2400" b="1" spc="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гриппа </a:t>
            </a:r>
            <a:r>
              <a:rPr sz="2400" b="1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имеют </a:t>
            </a:r>
            <a:r>
              <a:rPr sz="2400" b="1" spc="-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сходные </a:t>
            </a:r>
            <a:r>
              <a:rPr sz="2400" b="1" spc="-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структуры </a:t>
            </a:r>
            <a:r>
              <a:rPr sz="2400" b="1" spc="-1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sz="2400" b="1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вирусами </a:t>
            </a:r>
            <a:r>
              <a:rPr sz="24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ОРВИ,  </a:t>
            </a:r>
            <a:r>
              <a:rPr sz="24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поэтому </a:t>
            </a:r>
            <a:r>
              <a:rPr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антитела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защищают </a:t>
            </a:r>
            <a:r>
              <a:rPr sz="2400" b="1" spc="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организм </a:t>
            </a:r>
            <a:r>
              <a:rPr sz="2400" b="1" spc="-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"заодно” </a:t>
            </a:r>
            <a:r>
              <a:rPr sz="2400" b="1" spc="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sz="2400" b="1" spc="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ОРВИ</a:t>
            </a:r>
            <a:r>
              <a:rPr sz="2400" b="1" i="1" spc="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Высокая  сопротивляемость </a:t>
            </a:r>
            <a:r>
              <a:rPr sz="2400" b="1" spc="-7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вирусу </a:t>
            </a:r>
            <a:r>
              <a:rPr sz="2400" b="1" spc="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гриппа </a:t>
            </a:r>
            <a:r>
              <a:rPr sz="24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длится </a:t>
            </a:r>
            <a:r>
              <a:rPr sz="2400" b="1" spc="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sz="2400" b="1" i="1" spc="9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sz="2400" b="1" spc="-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sz="2400" b="1" i="1" spc="-1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sz="24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месяцев</a:t>
            </a:r>
            <a:r>
              <a:rPr sz="2400" b="1" i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b="1" spc="-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sz="2400" b="1" spc="-2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того,  </a:t>
            </a:r>
            <a:r>
              <a:rPr sz="2400" b="1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sz="24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своевременно </a:t>
            </a:r>
            <a:r>
              <a:rPr sz="2400" b="1" spc="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защитить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организм, </a:t>
            </a:r>
            <a:r>
              <a:rPr sz="2400" b="1" spc="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нужно </a:t>
            </a:r>
            <a:r>
              <a:rPr sz="2400" b="1" spc="-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успеть </a:t>
            </a:r>
            <a:r>
              <a:rPr sz="2400" b="1" spc="-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сделать  </a:t>
            </a:r>
            <a:r>
              <a:rPr sz="2400" b="1" spc="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прививку </a:t>
            </a:r>
            <a:r>
              <a:rPr sz="2400" b="1" spc="-9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sz="24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начала </a:t>
            </a:r>
            <a:r>
              <a:rPr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эпидемии,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которая </a:t>
            </a:r>
            <a:r>
              <a:rPr sz="24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приходится </a:t>
            </a:r>
            <a:r>
              <a:rPr sz="24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sz="24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декабрь </a:t>
            </a:r>
            <a:r>
              <a:rPr sz="2400" b="1" spc="-114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r>
              <a:rPr sz="2400" b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январь</a:t>
            </a:r>
            <a:r>
              <a:rPr sz="2400" b="1" i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sz="2400" b="1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Оптимальным </a:t>
            </a:r>
            <a:r>
              <a:rPr sz="2400" b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сроком </a:t>
            </a:r>
            <a:r>
              <a:rPr sz="2400" b="1" spc="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вакцинации </a:t>
            </a:r>
            <a:r>
              <a:rPr sz="2400" b="1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sz="2400" b="1" spc="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гриппа </a:t>
            </a:r>
            <a:r>
              <a:rPr sz="2400" b="1" spc="-5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является  </a:t>
            </a:r>
            <a:r>
              <a:rPr sz="24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сентябрь </a:t>
            </a:r>
            <a:r>
              <a:rPr sz="2400" b="1" spc="-114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2400" b="1" spc="-22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ноябрь</a:t>
            </a:r>
            <a:r>
              <a:rPr sz="2400" b="1" i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4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143372" y="3000372"/>
            <a:ext cx="4286280" cy="3571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6092" y="126643"/>
            <a:ext cx="7125113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pc="-5" dirty="0" smtClean="0"/>
              <a:t>Как действует вакцина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375897" y="834263"/>
            <a:ext cx="848550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641350" algn="just">
              <a:lnSpc>
                <a:spcPct val="100000"/>
              </a:lnSpc>
              <a:spcBef>
                <a:spcPts val="95"/>
              </a:spcBef>
            </a:pPr>
            <a:r>
              <a:rPr sz="2800" spc="-15" smtClean="0">
                <a:solidFill>
                  <a:srgbClr val="002060"/>
                </a:solidFill>
                <a:latin typeface="Times New Roman"/>
                <a:cs typeface="Times New Roman"/>
              </a:rPr>
              <a:t>Введение </a:t>
            </a:r>
            <a:r>
              <a:rPr sz="2800" spc="-5" smtClean="0">
                <a:solidFill>
                  <a:srgbClr val="002060"/>
                </a:solidFill>
                <a:latin typeface="Times New Roman"/>
                <a:cs typeface="Times New Roman"/>
              </a:rPr>
              <a:t>в </a:t>
            </a:r>
            <a:r>
              <a:rPr sz="2800" spc="-10" smtClean="0">
                <a:solidFill>
                  <a:srgbClr val="002060"/>
                </a:solidFill>
                <a:latin typeface="Times New Roman"/>
                <a:cs typeface="Times New Roman"/>
              </a:rPr>
              <a:t>организм </a:t>
            </a:r>
            <a:r>
              <a:rPr sz="2800" spc="-15" smtClean="0">
                <a:solidFill>
                  <a:srgbClr val="002060"/>
                </a:solidFill>
                <a:latin typeface="Times New Roman"/>
                <a:cs typeface="Times New Roman"/>
              </a:rPr>
              <a:t>инактивированного </a:t>
            </a:r>
            <a:r>
              <a:rPr sz="2800" spc="-5" smtClean="0">
                <a:solidFill>
                  <a:srgbClr val="002060"/>
                </a:solidFill>
                <a:latin typeface="Times New Roman"/>
                <a:cs typeface="Times New Roman"/>
              </a:rPr>
              <a:t>вируса  (или </a:t>
            </a:r>
            <a:r>
              <a:rPr sz="2800" spc="-30" smtClean="0">
                <a:solidFill>
                  <a:srgbClr val="002060"/>
                </a:solidFill>
                <a:latin typeface="Times New Roman"/>
                <a:cs typeface="Times New Roman"/>
              </a:rPr>
              <a:t>его </a:t>
            </a:r>
            <a:r>
              <a:rPr sz="2800" spc="-5" smtClean="0">
                <a:solidFill>
                  <a:srgbClr val="002060"/>
                </a:solidFill>
                <a:latin typeface="Times New Roman"/>
                <a:cs typeface="Times New Roman"/>
              </a:rPr>
              <a:t>частей) </a:t>
            </a:r>
            <a:r>
              <a:rPr sz="2800" spc="-10" smtClean="0">
                <a:solidFill>
                  <a:srgbClr val="002060"/>
                </a:solidFill>
                <a:latin typeface="Times New Roman"/>
                <a:cs typeface="Times New Roman"/>
              </a:rPr>
              <a:t>вызывает выработку </a:t>
            </a:r>
            <a:r>
              <a:rPr sz="2800" spc="-5" smtClean="0">
                <a:solidFill>
                  <a:srgbClr val="002060"/>
                </a:solidFill>
                <a:latin typeface="Times New Roman"/>
                <a:cs typeface="Times New Roman"/>
              </a:rPr>
              <a:t>антител </a:t>
            </a:r>
            <a:r>
              <a:rPr sz="2800" spc="-15" smtClean="0">
                <a:solidFill>
                  <a:srgbClr val="002060"/>
                </a:solidFill>
                <a:latin typeface="Times New Roman"/>
                <a:cs typeface="Times New Roman"/>
              </a:rPr>
              <a:t>разного  </a:t>
            </a:r>
            <a:r>
              <a:rPr sz="2800" spc="-5" smtClean="0">
                <a:solidFill>
                  <a:srgbClr val="002060"/>
                </a:solidFill>
                <a:latin typeface="Times New Roman"/>
                <a:cs typeface="Times New Roman"/>
              </a:rPr>
              <a:t>типа, </a:t>
            </a:r>
            <a:r>
              <a:rPr sz="2800" spc="-15" smtClean="0">
                <a:solidFill>
                  <a:srgbClr val="002060"/>
                </a:solidFill>
                <a:latin typeface="Times New Roman"/>
                <a:cs typeface="Times New Roman"/>
              </a:rPr>
              <a:t>что позволяет </a:t>
            </a:r>
            <a:r>
              <a:rPr sz="2800" spc="-20" smtClean="0">
                <a:solidFill>
                  <a:srgbClr val="002060"/>
                </a:solidFill>
                <a:latin typeface="Times New Roman"/>
                <a:cs typeface="Times New Roman"/>
              </a:rPr>
              <a:t>создать </a:t>
            </a:r>
            <a:r>
              <a:rPr sz="2800" spc="-25" smtClean="0">
                <a:solidFill>
                  <a:srgbClr val="002060"/>
                </a:solidFill>
                <a:latin typeface="Times New Roman"/>
                <a:cs typeface="Times New Roman"/>
              </a:rPr>
              <a:t>многоуровневую</a:t>
            </a:r>
            <a:r>
              <a:rPr sz="2800" spc="90" smtClean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10" smtClean="0">
                <a:solidFill>
                  <a:srgbClr val="002060"/>
                </a:solidFill>
                <a:latin typeface="Times New Roman"/>
                <a:cs typeface="Times New Roman"/>
              </a:rPr>
              <a:t>систему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1536" y="2139823"/>
            <a:ext cx="620839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513840" algn="l"/>
                <a:tab pos="2187575" algn="l"/>
                <a:tab pos="2907030" algn="l"/>
                <a:tab pos="3672204" algn="l"/>
              </a:tabLst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защиты	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от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гриппа.	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Эффективность 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соврем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ы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ми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ти</a:t>
            </a:r>
            <a:r>
              <a:rPr sz="2800" spc="-2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рипп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зн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ы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ми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1536" y="2993212"/>
            <a:ext cx="236220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98945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6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2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800" spc="-50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ляе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до  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реактивности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95701" y="2993212"/>
            <a:ext cx="157988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6710">
              <a:lnSpc>
                <a:spcPct val="100000"/>
              </a:lnSpc>
              <a:spcBef>
                <a:spcPts val="95"/>
              </a:spcBef>
              <a:tabLst>
                <a:tab pos="1338580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90%	и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организма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35551" y="2993212"/>
            <a:ext cx="129857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7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зависит 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ен</a:t>
            </a:r>
            <a:r>
              <a:rPr sz="2800" spc="-60" dirty="0">
                <a:solidFill>
                  <a:srgbClr val="002060"/>
                </a:solidFill>
                <a:latin typeface="Times New Roman"/>
                <a:cs typeface="Times New Roman"/>
              </a:rPr>
              <a:t>к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а.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55233" y="2139823"/>
            <a:ext cx="278130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29665" marR="5080" indent="-42989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му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изации  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акц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нами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53340" marR="5080" indent="-41275">
              <a:lnSpc>
                <a:spcPct val="100000"/>
              </a:lnSpc>
              <a:tabLst>
                <a:tab pos="683260" algn="l"/>
                <a:tab pos="878205" algn="l"/>
                <a:tab pos="1661795" algn="l"/>
              </a:tabLst>
            </a:pP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6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со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25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н</a:t>
            </a:r>
            <a:r>
              <a:rPr sz="2800" spc="7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ст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й  </a:t>
            </a:r>
            <a:r>
              <a:rPr sz="2800" spc="-7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ак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	</a:t>
            </a:r>
            <a:r>
              <a:rPr sz="2800" spc="-55" dirty="0">
                <a:solidFill>
                  <a:srgbClr val="002060"/>
                </a:solidFill>
                <a:latin typeface="Times New Roman"/>
                <a:cs typeface="Times New Roman"/>
              </a:rPr>
              <a:t>к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ак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ви</a:t>
            </a:r>
            <a:r>
              <a:rPr sz="2800" spc="-35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усы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1536" y="3846957"/>
            <a:ext cx="8480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28154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гриппа 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имеют  </a:t>
            </a:r>
            <a:r>
              <a:rPr sz="2800" spc="-35" dirty="0">
                <a:solidFill>
                  <a:srgbClr val="002060"/>
                </a:solidFill>
                <a:latin typeface="Times New Roman"/>
                <a:cs typeface="Times New Roman"/>
              </a:rPr>
              <a:t>сходные 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структуры</a:t>
            </a:r>
            <a:r>
              <a:rPr sz="2800" spc="13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35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вирусами	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ОРЗ,</a:t>
            </a:r>
            <a:r>
              <a:rPr sz="2800" spc="26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30" dirty="0">
                <a:solidFill>
                  <a:srgbClr val="002060"/>
                </a:solidFill>
                <a:latin typeface="Times New Roman"/>
                <a:cs typeface="Times New Roman"/>
              </a:rPr>
              <a:t>то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51536" y="4273677"/>
            <a:ext cx="305625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вырабатываемые 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ти</a:t>
            </a:r>
            <a:r>
              <a:rPr sz="2800" spc="-2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рипп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зн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ы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28992" y="4273677"/>
            <a:ext cx="5429287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90575">
              <a:lnSpc>
                <a:spcPct val="100000"/>
              </a:lnSpc>
              <a:spcBef>
                <a:spcPts val="95"/>
              </a:spcBef>
              <a:tabLst>
                <a:tab pos="1713230" algn="l"/>
                <a:tab pos="3286760" algn="l"/>
              </a:tabLst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spc="7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л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	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акцина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ц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ии 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антитела	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защищают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40863" y="5127497"/>
            <a:ext cx="9753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5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ВИ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151503" y="5127497"/>
            <a:ext cx="31108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2895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	эффективностью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1536" y="5127497"/>
            <a:ext cx="2942590" cy="878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60475" algn="l"/>
                <a:tab pos="1812289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также	и	</a:t>
            </a:r>
            <a:r>
              <a:rPr sz="2800" spc="-35" dirty="0">
                <a:solidFill>
                  <a:srgbClr val="002060"/>
                </a:solidFill>
                <a:latin typeface="Times New Roman"/>
                <a:cs typeface="Times New Roman"/>
              </a:rPr>
              <a:t>от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19646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ятн</a:t>
            </a:r>
            <a:r>
              <a:rPr sz="2800" spc="6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сть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7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о,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71868" y="5500702"/>
            <a:ext cx="37242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91210" algn="l"/>
                <a:tab pos="2501265" algn="l"/>
              </a:tabLst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ч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spc="1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ив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ой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ре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енок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10450" y="4700778"/>
            <a:ext cx="1428115" cy="1304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3810" algn="ctr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ни</a:t>
            </a:r>
            <a:r>
              <a:rPr sz="2800" spc="-35" dirty="0">
                <a:solidFill>
                  <a:srgbClr val="002060"/>
                </a:solidFill>
                <a:latin typeface="Times New Roman"/>
                <a:cs typeface="Times New Roman"/>
              </a:rPr>
              <a:t>з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  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50-60%.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99695" algn="ctr">
              <a:lnSpc>
                <a:spcPct val="100000"/>
              </a:lnSpc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заб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л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ет</a:t>
            </a:r>
            <a:endParaRPr sz="28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1536" y="5980887"/>
            <a:ext cx="848550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486535" algn="l"/>
                <a:tab pos="2226945" algn="l"/>
                <a:tab pos="3359785" algn="l"/>
                <a:tab pos="4027170" algn="l"/>
                <a:tab pos="4608195" algn="l"/>
                <a:tab pos="6710045" algn="l"/>
                <a:tab pos="7261859" algn="l"/>
              </a:tabLst>
            </a:pP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ип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п</a:t>
            </a:r>
            <a:r>
              <a:rPr sz="2800" spc="-5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ил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ВИ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20" dirty="0">
                <a:solidFill>
                  <a:srgbClr val="002060"/>
                </a:solidFill>
                <a:latin typeface="Times New Roman"/>
                <a:cs typeface="Times New Roman"/>
              </a:rPr>
              <a:t>в</a:t>
            </a:r>
            <a:r>
              <a:rPr sz="2800" spc="20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45" dirty="0">
                <a:solidFill>
                  <a:srgbClr val="002060"/>
                </a:solidFill>
                <a:latin typeface="Times New Roman"/>
                <a:cs typeface="Times New Roman"/>
              </a:rPr>
              <a:t>ж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-8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х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аняе</a:t>
            </a:r>
            <a:r>
              <a:rPr sz="2800" spc="2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я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,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но</a:t>
            </a:r>
            <a:r>
              <a:rPr sz="2800" dirty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ре</a:t>
            </a:r>
            <a:r>
              <a:rPr sz="2800" spc="-40" dirty="0">
                <a:solidFill>
                  <a:srgbClr val="002060"/>
                </a:solidFill>
                <a:latin typeface="Times New Roman"/>
                <a:cs typeface="Times New Roman"/>
              </a:rPr>
              <a:t>б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енок 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переболеет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в </a:t>
            </a:r>
            <a:r>
              <a:rPr sz="2800" spc="-30" dirty="0">
                <a:solidFill>
                  <a:srgbClr val="002060"/>
                </a:solidFill>
                <a:latin typeface="Times New Roman"/>
                <a:cs typeface="Times New Roman"/>
              </a:rPr>
              <a:t>легкой </a:t>
            </a:r>
            <a:r>
              <a:rPr sz="2800" spc="-15" dirty="0">
                <a:solidFill>
                  <a:srgbClr val="002060"/>
                </a:solidFill>
                <a:latin typeface="Times New Roman"/>
                <a:cs typeface="Times New Roman"/>
              </a:rPr>
              <a:t>форме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и </a:t>
            </a:r>
            <a:r>
              <a:rPr sz="2800" spc="-10" dirty="0">
                <a:solidFill>
                  <a:srgbClr val="002060"/>
                </a:solidFill>
                <a:latin typeface="Times New Roman"/>
                <a:cs typeface="Times New Roman"/>
              </a:rPr>
              <a:t>без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развития</a:t>
            </a:r>
            <a:r>
              <a:rPr sz="2800" spc="114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002060"/>
                </a:solidFill>
                <a:latin typeface="Times New Roman"/>
                <a:cs typeface="Times New Roman"/>
              </a:rPr>
              <a:t>осложнений.</a:t>
            </a:r>
            <a:endParaRPr sz="2800"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4"/>
            <a:ext cx="9144000" cy="6851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0" y="428604"/>
            <a:ext cx="6143637" cy="44454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3525" marR="959485" algn="l">
              <a:lnSpc>
                <a:spcPct val="100000"/>
              </a:lnSpc>
              <a:spcBef>
                <a:spcPts val="105"/>
              </a:spcBef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36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акцинация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проводится  </a:t>
            </a:r>
            <a:r>
              <a:rPr sz="3600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медицинскими </a:t>
            </a:r>
            <a:r>
              <a:rPr sz="3600" spc="-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работниками</a:t>
            </a:r>
            <a:r>
              <a:rPr sz="3600" spc="-8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1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прививочных</a:t>
            </a:r>
            <a:r>
              <a:rPr sz="3600" spc="-1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кабинетах </a:t>
            </a:r>
            <a:r>
              <a:rPr sz="3600" spc="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детских </a:t>
            </a:r>
            <a:r>
              <a:rPr sz="3600" spc="-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садов</a:t>
            </a:r>
            <a:r>
              <a:rPr sz="3600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sz="3600" spc="-2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</a:t>
            </a:r>
            <a:r>
              <a:rPr lang="ru-RU" sz="3600" spc="-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 также в детских и взрослых поликлиниках</a:t>
            </a:r>
            <a:r>
              <a:rPr sz="3600" spc="-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bolshelukinsky.vadinsk.pnzreg.ru/files/bolshelukinsky_vadinsk_pnzreg_ru/th_406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86050" y="4786322"/>
            <a:ext cx="2857500" cy="1905000"/>
          </a:xfrm>
          <a:prstGeom prst="rect">
            <a:avLst/>
          </a:prstGeom>
          <a:noFill/>
        </p:spPr>
      </p:pic>
      <p:sp>
        <p:nvSpPr>
          <p:cNvPr id="6148" name="AutoShape 4" descr="https://opennov.ru/files/styles/news_page_img/public/news/f57d13e4a3206470.jpg?itok=Pd-564I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AutoShape 6" descr="https://opennov.ru/files/styles/news_page_img/public/news/f57d13e4a3206470.jpg?itok=Pd-564I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http://static.eva.ru/eva/240000-250000/246486/article-images/125707772797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00826" y="3071810"/>
            <a:ext cx="1905000" cy="1905000"/>
          </a:xfrm>
          <a:prstGeom prst="rect">
            <a:avLst/>
          </a:prstGeom>
          <a:noFill/>
        </p:spPr>
      </p:pic>
      <p:pic>
        <p:nvPicPr>
          <p:cNvPr id="6154" name="Picture 10" descr="http://med-practic.com/up/article/big/file_40524_5724225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00694" y="642918"/>
            <a:ext cx="3432455" cy="2286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85784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5572" y="141731"/>
            <a:ext cx="8583168" cy="16441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493134" y="1496313"/>
            <a:ext cx="5352415" cy="2979662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 marR="5080">
              <a:lnSpc>
                <a:spcPts val="2810"/>
              </a:lnSpc>
              <a:spcBef>
                <a:spcPts val="455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  <a:tab pos="2755900" algn="l"/>
              </a:tabLst>
            </a:pPr>
            <a:r>
              <a:rPr lang="ru-RU" sz="2800" b="1" spc="18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18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sz="2800" b="1" spc="-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800" b="1" spc="-15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мф</a:t>
            </a:r>
            <a:r>
              <a:rPr sz="2800" b="1" spc="-1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sz="2800" b="1" spc="3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800" b="1" spc="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тн</a:t>
            </a:r>
            <a:r>
              <a:rPr sz="2800" b="1" spc="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r>
              <a:rPr sz="2800" b="1" spc="10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3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spc="-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sz="2800" b="1" spc="-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</a:t>
            </a:r>
            <a:r>
              <a:rPr sz="2800" b="1" spc="-10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sz="2800" b="1" spc="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урный  </a:t>
            </a:r>
            <a:r>
              <a:rPr sz="2800" b="1" spc="6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</a:t>
            </a:r>
            <a:r>
              <a:rPr sz="2800" b="1" spc="-2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помещений</a:t>
            </a:r>
            <a:r>
              <a:rPr sz="2800" b="1" i="1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9525">
              <a:lnSpc>
                <a:spcPts val="2810"/>
              </a:lnSpc>
              <a:spcBef>
                <a:spcPts val="625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  <a:tab pos="2713355" algn="l"/>
              </a:tabLst>
            </a:pPr>
            <a:r>
              <a:rPr lang="ru-RU" sz="2800" b="1" spc="-3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3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800" b="1" spc="-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spc="16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sz="2800" b="1" spc="-3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sz="2800" b="1" spc="-3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ля</a:t>
            </a:r>
            <a:r>
              <a:rPr sz="2800" b="1" spc="-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800" b="1" spc="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</a:t>
            </a:r>
            <a:r>
              <a:rPr sz="2800" b="1" spc="1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sz="2800" b="1" spc="7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ровет</a:t>
            </a:r>
            <a:r>
              <a:rPr sz="2800" b="1" spc="-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sz="2800" b="1" spc="-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2800" b="1" spc="-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sz="28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ание,  </a:t>
            </a:r>
            <a:r>
              <a:rPr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влажная </a:t>
            </a:r>
            <a:r>
              <a:rPr sz="2800" b="1" spc="-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уборка</a:t>
            </a:r>
            <a:r>
              <a:rPr sz="2800" b="1" spc="-45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помещений</a:t>
            </a:r>
            <a:r>
              <a:rPr sz="2800" b="1" i="1" spc="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</a:tabLst>
            </a:pPr>
            <a:r>
              <a:rPr sz="2800" b="1" spc="-1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комфортная</a:t>
            </a:r>
            <a:r>
              <a:rPr sz="2800" b="1" spc="-2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одежда</a:t>
            </a:r>
            <a:r>
              <a:rPr sz="2800" b="1" spc="-2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sz="2800" b="1" spc="-22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45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погоде</a:t>
            </a:r>
            <a:r>
              <a:rPr sz="2800" b="1" i="1" spc="-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b="1" i="1" spc="-45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270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</a:tabLs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рациональное</a:t>
            </a:r>
            <a:r>
              <a:rPr sz="2800" b="1" spc="-2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питание</a:t>
            </a:r>
            <a:r>
              <a:rPr sz="2800" b="1" i="1" spc="2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  <a:buClr>
                <a:srgbClr val="0AD0D9"/>
              </a:buClr>
              <a:buSzPct val="94230"/>
              <a:buFont typeface="Wingdings" pitchFamily="2" charset="2"/>
              <a:buChar char="q"/>
              <a:tabLst>
                <a:tab pos="278765" algn="l"/>
                <a:tab pos="279400" algn="l"/>
              </a:tabLst>
            </a:pPr>
            <a:r>
              <a:rPr lang="ru-RU" sz="2800" b="1" spc="2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прогулки</a:t>
            </a:r>
            <a:r>
              <a:rPr sz="2800" b="1" spc="-204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3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800" b="1" spc="-24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45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свежем</a:t>
            </a:r>
            <a:r>
              <a:rPr sz="2800" b="1" spc="-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800" b="1" spc="-1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воздухе</a:t>
            </a:r>
            <a:endParaRPr sz="28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786446" y="4714884"/>
            <a:ext cx="2590800" cy="177330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0" name="AutoShape 4" descr="http://pediatriya.info/wp-content/uploads/2015/03/Rebenok_moet_ruki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://pediatriya.info/wp-content/uploads/2015/03/Rebenok_moet_ruki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://pediatriya.info/wp-content/uploads/2015/03/Rebenok_moet_ruki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://pediatriya.info/wp-content/uploads/2015/03/Rebenok_moet_ruki_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AutoShape 12" descr="https://medaboutme.ru/upload/medialibrary/64f/shutterstock_145145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medaboutme.ru/upload/medialibrary/64f/shutterstock_145145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medaboutme.ru/upload/medialibrary/64f/shutterstock_145145707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4" name="AutoShape 18" descr="http://dljadachnikov.ru/wp-content/uploads/2015/03/75be3b3a9b24f738a145432fe9fc27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6" name="AutoShape 20" descr="http://dljadachnikov.ru/wp-content/uploads/2015/03/75be3b3a9b24f738a145432fe9fc27dc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8" name="Picture 22" descr="http://ds134.ucoz.ru/_nw/6/51868036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14282" y="1214422"/>
            <a:ext cx="3143272" cy="2500330"/>
          </a:xfrm>
          <a:prstGeom prst="rect">
            <a:avLst/>
          </a:prstGeom>
          <a:noFill/>
        </p:spPr>
      </p:pic>
      <p:pic>
        <p:nvPicPr>
          <p:cNvPr id="4120" name="Picture 24" descr="http://heaclub.ru/tim/9f83375692925c1179da40a5d3991f59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4071942"/>
            <a:ext cx="335755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252"/>
            <a:ext cx="9143999" cy="1026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402387" y="0"/>
            <a:ext cx="4741612" cy="599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91187" cy="10199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-844" y="52959"/>
            <a:ext cx="9145606" cy="900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1436" y="285729"/>
            <a:ext cx="7360919" cy="7858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92100" y="1285860"/>
            <a:ext cx="8709056" cy="51847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</a:tabLst>
            </a:pPr>
            <a:r>
              <a:rPr sz="3200" b="1" spc="-6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Свести</a:t>
            </a:r>
            <a:r>
              <a:rPr sz="3200" b="1" spc="-18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2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sz="3200" b="1" spc="-18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минимуму</a:t>
            </a:r>
            <a:r>
              <a:rPr sz="3200" b="1" spc="-204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7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контакт</a:t>
            </a:r>
            <a:r>
              <a:rPr sz="3200" b="1" spc="-2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7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sz="3200" b="1" spc="-23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другими</a:t>
            </a:r>
            <a:r>
              <a:rPr sz="3200" b="1" spc="-2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9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людьми</a:t>
            </a:r>
            <a:endParaRPr sz="32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</a:tabLst>
            </a:pPr>
            <a:r>
              <a:rPr sz="3200" b="1" spc="-1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Соблюдать </a:t>
            </a:r>
            <a:r>
              <a:rPr sz="3200" b="1" spc="-3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постельный</a:t>
            </a:r>
            <a:r>
              <a:rPr sz="3200" b="1" spc="-27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5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</a:t>
            </a:r>
            <a:endParaRPr sz="32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</a:tabLst>
            </a:pPr>
            <a:r>
              <a:rPr sz="3200" b="1" spc="-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Обратиться </a:t>
            </a:r>
            <a:r>
              <a:rPr sz="3200" b="1" spc="-5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3200" b="1" spc="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медицинской</a:t>
            </a:r>
            <a:r>
              <a:rPr sz="3200" b="1" spc="-48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3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помощью</a:t>
            </a:r>
            <a:endParaRPr sz="320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5080">
              <a:lnSpc>
                <a:spcPct val="150000"/>
              </a:lnSpc>
              <a:spcBef>
                <a:spcPts val="720"/>
              </a:spcBef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</a:tabLst>
            </a:pPr>
            <a:r>
              <a:rPr sz="3200" b="1" spc="-1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Соблюдать</a:t>
            </a:r>
            <a:r>
              <a:rPr sz="3200" b="1" spc="-18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2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sz="3200" b="1" spc="-25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4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личной</a:t>
            </a:r>
            <a:r>
              <a:rPr sz="3200" b="1" spc="-16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6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гигиены,</a:t>
            </a:r>
            <a:r>
              <a:rPr sz="3200" b="1" spc="-13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pc="-135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sz="3200" b="1" spc="-7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спользовать  </a:t>
            </a:r>
            <a:r>
              <a:rPr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медицинскую</a:t>
            </a:r>
            <a:r>
              <a:rPr sz="3200" b="1" spc="-22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7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маску</a:t>
            </a:r>
            <a:endParaRPr lang="ru-RU" sz="3200" b="1" spc="-7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>
              <a:lnSpc>
                <a:spcPct val="150000"/>
              </a:lnSpc>
              <a:buClr>
                <a:srgbClr val="0AD0D9"/>
              </a:buClr>
              <a:buSzPct val="89583"/>
              <a:buFont typeface="Wingdings" pitchFamily="2" charset="2"/>
              <a:buChar char="q"/>
              <a:tabLst>
                <a:tab pos="114935" algn="l"/>
                <a:tab pos="4486275" algn="l"/>
              </a:tabLst>
            </a:pPr>
            <a:r>
              <a:rPr sz="3200" b="1" spc="5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Пить </a:t>
            </a:r>
            <a:r>
              <a:rPr sz="3200" b="1" spc="1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много</a:t>
            </a:r>
            <a:r>
              <a:rPr sz="3200" b="1" spc="-47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9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воды, </a:t>
            </a:r>
            <a:r>
              <a:rPr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чая,</a:t>
            </a:r>
            <a:r>
              <a:rPr sz="3200" b="1" spc="-14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3200" b="1" spc="-1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сока,	</a:t>
            </a:r>
            <a:r>
              <a:rPr sz="3200" b="1" spc="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жидкости</a:t>
            </a:r>
            <a:r>
              <a:rPr sz="3200" b="1" i="1" spc="45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32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xn--90adcxo.xn--p1ai/content/images/%D1%84%D0%BE%D1%82%D0%B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40600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4572008"/>
            <a:ext cx="8786842" cy="207170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ВАКЦИНОПРОФИЛАКТИКА ГРИППА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054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 rotWithShape="1">
          <a:blip r:embed="rId2"/>
          <a:srcRect l="7904" t="5559" r="4426" b="6034"/>
          <a:stretch/>
        </p:blipFill>
        <p:spPr bwMode="auto">
          <a:xfrm>
            <a:off x="2570784" y="188640"/>
            <a:ext cx="4196219" cy="39832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493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2514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Цель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70C0"/>
                </a:solidFill>
              </a:rPr>
              <a:t>- снижение заболеваемости;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- сохранение и укрепление здоровья детей 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79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285992"/>
            <a:ext cx="8501122" cy="4071966"/>
          </a:xfrm>
        </p:spPr>
        <p:txBody>
          <a:bodyPr>
            <a:normAutofit/>
          </a:bodyPr>
          <a:lstStyle/>
          <a:p>
            <a:pPr marL="0" indent="450000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Ежегодные сезонные подъемы заболеваемости связаны с чрезвычайно высокой изменчивостью вируса гриппа.</a:t>
            </a:r>
          </a:p>
          <a:p>
            <a:pPr marL="0" indent="450000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Иммунная система, встретившись с вирусом гриппа «налаживает» производство антител.</a:t>
            </a:r>
          </a:p>
          <a:p>
            <a:pPr marL="0" indent="450000">
              <a:spcBef>
                <a:spcPts val="0"/>
              </a:spcBef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Существуют различные способы подготовить иммунную систему к этой «встрече». Наиболее эффективный способ – прививка.</a:t>
            </a:r>
          </a:p>
          <a:p>
            <a:pPr marL="0" indent="450000"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357174"/>
            <a:ext cx="6043626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Нужно ли делать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прививку от гриппа?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7640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214546" y="142860"/>
            <a:ext cx="7215238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Вакцины для</a:t>
            </a:r>
          </a:p>
          <a:p>
            <a:pPr algn="ctr">
              <a:spcBef>
                <a:spcPct val="0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профилактики гриппа.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003907"/>
            <a:ext cx="8143932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hangingPunct="0"/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Вакцина для профилактики гриппа:</a:t>
            </a:r>
          </a:p>
          <a:p>
            <a:pPr indent="450000" hangingPunct="0">
              <a:buFont typeface="Arial" pitchFamily="34" charset="0"/>
              <a:buChar char="•"/>
            </a:pP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Живая вакцина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это вакцина, которая содержит в своем составе живой вакцинный (т.е. специально созданный для вакцины) вирус гриппа.</a:t>
            </a:r>
          </a:p>
          <a:p>
            <a:pPr indent="450000" hangingPunct="0">
              <a:buFont typeface="Arial" pitchFamily="34" charset="0"/>
              <a:buChar char="•"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Инактивированная (убитая) вакцина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это вакцина, которая в своем составе содержат целый убитый вакцинный вирус гриппа либо его отдельные частички (антигены).</a:t>
            </a:r>
          </a:p>
          <a:p>
            <a:pPr indent="450000" hangingPunct="0">
              <a:buFont typeface="Arial" pitchFamily="34" charset="0"/>
              <a:buChar char="•"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вакцины для профилактики гриппа создают надежный иммунитет против заболевания гриппом.</a:t>
            </a: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hangingPunct="0">
              <a:buFont typeface="Arial" pitchFamily="34" charset="0"/>
              <a:buChar char="•"/>
            </a:pP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hangingPunct="0">
              <a:buFont typeface="Arial" pitchFamily="34" charset="0"/>
              <a:buChar char="•"/>
            </a:pP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95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214546" y="142860"/>
            <a:ext cx="6643734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Чем отличаются вакцины для профилактики гриппа?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57158" y="1643050"/>
            <a:ext cx="8429684" cy="546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000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Методом введения.</a:t>
            </a:r>
            <a:endParaRPr lang="ru-RU" sz="25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5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Живые вакцины вводятся путем распыления с помощью дозатора.</a:t>
            </a:r>
          </a:p>
          <a:p>
            <a:pPr indent="450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5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Убитые вакцины вводятся с помощью укола </a:t>
            </a:r>
            <a:endParaRPr lang="ru-RU" sz="25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5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Возрастом, с которого можно проводить прививки</a:t>
            </a:r>
            <a:r>
              <a:rPr lang="ru-RU" sz="25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indent="450000">
              <a:buFont typeface="Arial" pitchFamily="34" charset="0"/>
              <a:buChar char="•"/>
            </a:pPr>
            <a:r>
              <a:rPr lang="ru-RU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Ультрикс</a:t>
            </a:r>
            <a:r>
              <a:rPr lang="ru-RU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можно вводить детям с 6 лет.</a:t>
            </a:r>
          </a:p>
          <a:p>
            <a:pPr indent="450000">
              <a:buFont typeface="Arial" pitchFamily="34" charset="0"/>
              <a:buChar char="•"/>
            </a:pPr>
            <a:r>
              <a:rPr lang="ru-RU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Совигрипп</a:t>
            </a:r>
            <a:r>
              <a:rPr lang="ru-RU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детский </a:t>
            </a:r>
            <a:r>
              <a:rPr lang="ru-RU" sz="2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можно вводить детям с 6 месяцев и взрослым.</a:t>
            </a:r>
          </a:p>
          <a:p>
            <a:pPr indent="450000">
              <a:buFont typeface="Arial" pitchFamily="34" charset="0"/>
              <a:buChar char="•"/>
            </a:pPr>
            <a:r>
              <a:rPr lang="ru-RU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Совигрипп</a:t>
            </a:r>
            <a:r>
              <a:rPr lang="ru-RU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взрослый </a:t>
            </a:r>
            <a:r>
              <a:rPr lang="ru-RU" sz="2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18 лет и старше.</a:t>
            </a:r>
          </a:p>
          <a:p>
            <a:pPr indent="450000" hangingPunct="0">
              <a:buFont typeface="Arial" pitchFamily="34" charset="0"/>
              <a:buChar char="•"/>
            </a:pPr>
            <a:r>
              <a:rPr lang="ru-RU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Ультрикс</a:t>
            </a:r>
            <a:r>
              <a:rPr lang="ru-RU" sz="25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является инактивированной вакциной, то есть вирусные тела убиты специальным раствором, и расщеплённой — вирусы в ней разбиты на отдельные белки. Применяется для школьников.</a:t>
            </a:r>
          </a:p>
          <a:p>
            <a:pPr indent="4500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59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214546" y="142860"/>
            <a:ext cx="6643734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hangingPunct="0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после прививки против гриппа сформируется</a:t>
            </a:r>
          </a:p>
          <a:p>
            <a:pPr algn="ctr" hangingPunct="0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защита от заболевания?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53564" y="2449196"/>
            <a:ext cx="879046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14-21 день после вакцинации развивается иммунитет, который обеспечивает защиту от заболевания гриппом в течение 6-12 месяцев.</a:t>
            </a:r>
          </a:p>
          <a:p>
            <a:pPr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Вакцинация гарантирует защиту от заболевания тяжелыми и осложненными формами гриппа.</a:t>
            </a:r>
          </a:p>
          <a:p>
            <a:pPr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0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Вакцина против гриппа обладает дополнительными иммуномодулирующими свойствами. </a:t>
            </a:r>
            <a:endParaRPr lang="ru-RU" sz="3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0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214546" y="214298"/>
            <a:ext cx="6500858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Может ли вакцина против гриппа вызвать реакции?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85752" y="1684840"/>
            <a:ext cx="8572528" cy="509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fontAlgn="base">
              <a:spcBef>
                <a:spcPct val="0"/>
              </a:spcBef>
              <a:spcAft>
                <a:spcPct val="0"/>
              </a:spcAft>
            </a:pPr>
            <a:r>
              <a:rPr lang="ru-RU" sz="25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Введение любых вакцин может вызывать реакции. Возникновение температуры или покраснения в месте введения вакцины – это закономерная реакция на любую вакцину, свидетельствующая о начале формирования защиты.</a:t>
            </a:r>
          </a:p>
          <a:p>
            <a:pPr indent="457200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Общие реакции </a:t>
            </a:r>
            <a:r>
              <a:rPr lang="ru-RU" sz="25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реакции, которые в целом затрагивают организм и проявляются в виде повышения температуры тела, недомогания, головной боли и др.</a:t>
            </a:r>
          </a:p>
          <a:p>
            <a:pPr indent="457200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Местные реакции </a:t>
            </a:r>
            <a:r>
              <a:rPr lang="ru-RU" sz="25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это реакции, которые проявляются в месте введения вакцины в виде уплотнения и болезненности.</a:t>
            </a:r>
          </a:p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 проявления кратковременны, не требуют лечения и исчезают самостоятельно в течение 2-3 дней, не нарушая трудоспособности и не требуя дополнительного лечения.</a:t>
            </a: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17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214546" y="142860"/>
            <a:ext cx="7215238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hangingPunct="0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нельзя проводить прививки против гриппа?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357158" y="1571612"/>
            <a:ext cx="839184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0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 о противопоказаниях принимает врач,</a:t>
            </a:r>
          </a:p>
          <a:p>
            <a:pPr indent="4500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 осмотра и опроса пациента!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4500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ременные противопоказания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вакцинации против гриппа устанавливается в состоянии острого заболевания или обострения хронического заболевания. После нормализации состояния можно вводить вакцину.</a:t>
            </a:r>
          </a:p>
          <a:p>
            <a:pPr marL="342900" indent="4500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Постоянное противопоказание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вакцинации против гриппа устанавливается в случае наличия немедленной аллергической реакции в виде анафилактического шока, крапивницы, отека </a:t>
            </a:r>
            <a:r>
              <a:rPr lang="ru-RU" sz="28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Квинке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11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00232" y="142860"/>
            <a:ext cx="7215238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hangingPunct="0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ли делать прививку против гриппа, если есть хронические заболевания?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85720" y="1785926"/>
            <a:ext cx="8858280" cy="500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3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и нужно!</a:t>
            </a:r>
          </a:p>
          <a:p>
            <a:pPr indent="450000" fontAlgn="base">
              <a:spcBef>
                <a:spcPct val="0"/>
              </a:spcBef>
              <a:spcAft>
                <a:spcPct val="0"/>
              </a:spcAft>
            </a:pP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Хронические заболевания являются показанием к проведению прививки против гриппа.</a:t>
            </a:r>
          </a:p>
          <a:p>
            <a:pPr indent="450000" fontAlgn="base">
              <a:spcBef>
                <a:spcPct val="0"/>
              </a:spcBef>
              <a:spcAft>
                <a:spcPct val="0"/>
              </a:spcAft>
            </a:pPr>
            <a:endParaRPr lang="ru-RU" sz="23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500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Контингенты риска. Для кого грипп наиболее опасен?</a:t>
            </a:r>
          </a:p>
          <a:p>
            <a:pPr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Маленькие дети, пожилые люди,  лица, страдающие хроническими болезнями, женщины, планирующие беременность.</a:t>
            </a:r>
          </a:p>
          <a:p>
            <a:pPr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3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Грипп актуален и для лиц, которые в силу особенностей профессии контактируют с большим количеством людей и имеют высокий риск заражения гриппом.</a:t>
            </a:r>
            <a:endParaRPr lang="ru-RU" sz="23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000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26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214546" y="142860"/>
            <a:ext cx="6643734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hangingPunct="0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Необходимо ли прививаться в нынешнем году, если делал прививку в прошлом?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42910" y="2181517"/>
            <a:ext cx="800099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 прививаться ежегодно!</a:t>
            </a:r>
            <a:endParaRPr lang="ru-RU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0034" y="2928942"/>
            <a:ext cx="8286808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hangingPunct="0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ли прививать ребенка, если он больше 4-х раз в год болеет простудой?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57158" y="4572008"/>
            <a:ext cx="84296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Нужно!</a:t>
            </a:r>
          </a:p>
          <a:p>
            <a:pPr indent="45720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Прививать такого ребенка необходимо в период отсутствия у него острого заболевания.</a:t>
            </a:r>
            <a:endParaRPr lang="ru-RU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87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214546" y="357174"/>
            <a:ext cx="6572296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Когда лучше делать прививку от гриппа?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85752" y="1857364"/>
            <a:ext cx="871540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Лучше всего прививаться от гриппа осенью: в сентябре-ноябре, до начала сезонного подъема заболеваемости гриппом и ОРВИ.</a:t>
            </a:r>
          </a:p>
          <a:p>
            <a:pPr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течение 2-3 недель после вакцинации сформируется защитный уровень антител против вирусов гриппа.</a:t>
            </a:r>
            <a:endParaRPr lang="ru-RU" sz="2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00034" y="4714892"/>
            <a:ext cx="814393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можно привиться от гриппа?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20" y="5500702"/>
            <a:ext cx="85725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Привиться можно в поликлинике по месту жительства, в участковых больницах и амбулаториях, на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ФАПах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98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data20.i.gallery.ru/albums/gallery/98485-95d70-77902988-m750x740-uf98f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23" y="167789"/>
            <a:ext cx="1567185" cy="1475261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214546" y="142860"/>
            <a:ext cx="6929454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будут прививать против гриппа детей в школах и детских садах?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285752" y="2071678"/>
            <a:ext cx="857252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Родителей в письменной или устной форме информируют против чего и каким образом будут прививать их детей, какую вакцину будут использовать.</a:t>
            </a:r>
          </a:p>
          <a:p>
            <a:pPr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Родители подписывают согласие (либо отказ) по установленной форме. </a:t>
            </a:r>
          </a:p>
          <a:p>
            <a:pPr indent="4500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школу (садик) приезжает прививочная бригада (врач и медсестра) и проводят вакцинацию.</a:t>
            </a:r>
          </a:p>
        </p:txBody>
      </p:sp>
    </p:spTree>
    <p:extLst>
      <p:ext uri="{BB962C8B-B14F-4D97-AF65-F5344CB8AC3E}">
        <p14:creationId xmlns:p14="http://schemas.microsoft.com/office/powerpoint/2010/main" val="255694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9499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224135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</a:rPr>
              <a:t>Задачи 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464496"/>
          </a:xfrm>
        </p:spPr>
        <p:txBody>
          <a:bodyPr>
            <a:normAutofit fontScale="92500"/>
          </a:bodyPr>
          <a:lstStyle/>
          <a:p>
            <a:pPr marL="457200" indent="-457200" algn="l">
              <a:buFontTx/>
              <a:buChar char="-"/>
            </a:pPr>
            <a:r>
              <a:rPr lang="ru-RU" sz="2800" dirty="0" smtClean="0">
                <a:solidFill>
                  <a:srgbClr val="0070C0"/>
                </a:solidFill>
              </a:rPr>
              <a:t>Сохранение и укрепление физического и психического здоровья детей;</a:t>
            </a:r>
          </a:p>
          <a:p>
            <a:pPr marL="457200" indent="-457200" algn="l">
              <a:buFontTx/>
              <a:buChar char="-"/>
            </a:pPr>
            <a:r>
              <a:rPr lang="ru-RU" sz="2800" dirty="0" smtClean="0">
                <a:solidFill>
                  <a:srgbClr val="0070C0"/>
                </a:solidFill>
              </a:rPr>
              <a:t>Воспитание культурно-гигиенических навыков;</a:t>
            </a:r>
          </a:p>
          <a:p>
            <a:pPr marL="457200" indent="-457200" algn="l">
              <a:buFontTx/>
              <a:buChar char="-"/>
            </a:pPr>
            <a:r>
              <a:rPr lang="ru-RU" sz="2800" dirty="0" smtClean="0">
                <a:solidFill>
                  <a:srgbClr val="0070C0"/>
                </a:solidFill>
              </a:rPr>
              <a:t>Формирование понимания необходимости заботиться о своем здоровье, беречь его, учиться быть здоровым;</a:t>
            </a:r>
          </a:p>
          <a:p>
            <a:pPr marL="457200" indent="-457200" algn="l">
              <a:buFontTx/>
              <a:buChar char="-"/>
            </a:pPr>
            <a:r>
              <a:rPr lang="ru-RU" sz="2800" dirty="0" smtClean="0">
                <a:solidFill>
                  <a:srgbClr val="0070C0"/>
                </a:solidFill>
              </a:rPr>
              <a:t>Прививать любовь к физическим упражнениям, закаливанию</a:t>
            </a:r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xn--90adcxo.xn--p1ai/content/images/%D0%9F%D0%BB%D0%B0%D0%BA%D0%B0%D1%82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4898" y="-24"/>
            <a:ext cx="5027432" cy="6858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386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americanbutler.ru/uploads/images/Medicina/kardiologi-SShA-foto-krasivaja-para-doktorov-s-maketom-zdorovogo-serdca-v-ruka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0167" y="1785927"/>
            <a:ext cx="7366609" cy="478634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Будьте здоровы!</a:t>
            </a:r>
            <a:endParaRPr lang="ru-RU" sz="8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89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544" y="260648"/>
            <a:ext cx="84969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младшие группы № 4 и 8</a:t>
            </a:r>
          </a:p>
          <a:p>
            <a:pPr algn="ctr"/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мяча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Курашова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Михайловна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680 рублей</a:t>
            </a:r>
          </a:p>
        </p:txBody>
      </p:sp>
      <p:pic>
        <p:nvPicPr>
          <p:cNvPr id="6" name="Picture 3" descr="C:\Users\Admin\Desktop\20180124_1516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8" r="1915"/>
          <a:stretch/>
        </p:blipFill>
        <p:spPr bwMode="auto">
          <a:xfrm>
            <a:off x="2051720" y="2492896"/>
            <a:ext cx="4752528" cy="4154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905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260648"/>
            <a:ext cx="813690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Вторые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младшие группы №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мяча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Курашова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Михайловна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680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по хореографии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Минкашева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Альфия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Ильясовна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680 рублей</a:t>
            </a: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по логопедии «Говорим правильно»</a:t>
            </a:r>
          </a:p>
          <a:p>
            <a:pPr algn="ctr"/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Метелёва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Жанна Михайловна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720 рублей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682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274290"/>
            <a:ext cx="8496944" cy="7348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Старшие группы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9</a:t>
            </a:r>
          </a:p>
          <a:p>
            <a:pPr algn="ctr"/>
            <a:endParaRPr lang="ru-RU" sz="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«Карате»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Бубнов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лексей Иванович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«Волейбол»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Курашова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Михайловна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680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  <a:p>
            <a:endParaRPr lang="ru-RU" sz="1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по хореографии</a:t>
            </a:r>
          </a:p>
          <a:p>
            <a:pPr algn="ctr"/>
            <a:endParaRPr lang="ru-RU" sz="1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Минкашева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Альфия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Ильясовна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680 рублей</a:t>
            </a: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по логопедии «Говорим правильно»</a:t>
            </a:r>
          </a:p>
          <a:p>
            <a:pPr algn="ctr"/>
            <a:endParaRPr lang="ru-RU" sz="1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Метелёва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Жанна Михайловна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720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  <a:p>
            <a:endParaRPr lang="ru-RU" sz="1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обучению английскому языку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05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Федорова Анастасия Михайловна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720 рублей</a:t>
            </a: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47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7504" y="0"/>
            <a:ext cx="8640960" cy="6517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№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 11 и 12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Кружок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«Карате»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Бубнов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Алексей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Иванович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1000 рублей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Кружок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«Волейбол»</a:t>
            </a:r>
          </a:p>
          <a:p>
            <a:pPr algn="ctr"/>
            <a:endParaRPr lang="ru-RU" sz="1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Курашова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Михайловна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680 рублей</a:t>
            </a:r>
          </a:p>
          <a:p>
            <a:pPr algn="ctr"/>
            <a:endParaRPr lang="ru-RU" sz="1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Кружок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хореографии</a:t>
            </a:r>
          </a:p>
          <a:p>
            <a:pPr algn="ctr"/>
            <a:endParaRPr lang="ru-RU" sz="1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Минкашева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Альфия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Ильясовна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680 рублей</a:t>
            </a:r>
          </a:p>
          <a:p>
            <a:endParaRPr lang="ru-RU" sz="9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игре в шахматы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Семёнова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Андреевна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440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  <a:p>
            <a:endParaRPr lang="ru-RU" sz="1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Кружок по обучению английскому языку</a:t>
            </a:r>
          </a:p>
          <a:p>
            <a:pPr algn="ctr"/>
            <a:endParaRPr lang="ru-RU" sz="105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Федорова Анастасия Михайловна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Стоимость: 720 рублей</a:t>
            </a:r>
          </a:p>
        </p:txBody>
      </p:sp>
      <p:pic>
        <p:nvPicPr>
          <p:cNvPr id="2050" name="Picture 2" descr="C:\Users\Admin\Desktop\20180522_15033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6" t="23531" r="6676" b="29696"/>
          <a:stretch/>
        </p:blipFill>
        <p:spPr bwMode="auto">
          <a:xfrm>
            <a:off x="5364088" y="836712"/>
            <a:ext cx="3635896" cy="285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69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48" b="36077"/>
          <a:stretch/>
        </p:blipFill>
        <p:spPr bwMode="auto">
          <a:xfrm>
            <a:off x="497942" y="1196752"/>
            <a:ext cx="834148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8" y="227568"/>
            <a:ext cx="1489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Карате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09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02087" y="317847"/>
            <a:ext cx="19398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Волейбол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Admin\Desktop\20180124_1607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4" t="22328"/>
          <a:stretch/>
        </p:blipFill>
        <p:spPr bwMode="auto">
          <a:xfrm>
            <a:off x="107504" y="902622"/>
            <a:ext cx="4566739" cy="3318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dmin\Desktop\20180124_15182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2" r="2703" b="20028"/>
          <a:stretch/>
        </p:blipFill>
        <p:spPr bwMode="auto">
          <a:xfrm>
            <a:off x="5004048" y="2204863"/>
            <a:ext cx="3982655" cy="418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48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5" name="Picture 3" descr="C:\Users\Admin\Desktop\IMG-20180521-WA005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80" r="23506" b="4333"/>
          <a:stretch/>
        </p:blipFill>
        <p:spPr bwMode="auto">
          <a:xfrm>
            <a:off x="161254" y="1196752"/>
            <a:ext cx="3800617" cy="380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20180122_16151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4" r="2888"/>
          <a:stretch/>
        </p:blipFill>
        <p:spPr bwMode="auto">
          <a:xfrm>
            <a:off x="4283968" y="2636912"/>
            <a:ext cx="4434214" cy="327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68831" y="332656"/>
            <a:ext cx="35317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язык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33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19872" y="0"/>
            <a:ext cx="2651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Хореография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dmin\Desktop\ФОТО ВСЕ\2017\фестиваль 01.06\078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36" r="11062" b="-8496"/>
          <a:stretch/>
        </p:blipFill>
        <p:spPr bwMode="auto">
          <a:xfrm>
            <a:off x="1475656" y="584775"/>
            <a:ext cx="6597171" cy="319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ФОТО ВСЕ\день матери 2016\IMG-20161124-WA005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6" t="23675" r="38300" b="3089"/>
          <a:stretch/>
        </p:blipFill>
        <p:spPr bwMode="auto">
          <a:xfrm>
            <a:off x="251520" y="3573016"/>
            <a:ext cx="3771295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dmin\Desktop\ФОТО ВСЕ\9 группа\DSC0702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7" t="17449" r="25513" b="8632"/>
          <a:stretch/>
        </p:blipFill>
        <p:spPr bwMode="auto">
          <a:xfrm>
            <a:off x="4932040" y="3573016"/>
            <a:ext cx="396044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8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Изучаем микробы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>Дети рассматривают микробы, которые живут на грязных руках. Они потерли руки влажной салфеткой и посмотрели на нее в микроскоп.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16832"/>
            <a:ext cx="4038600" cy="26913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3129354"/>
            <a:ext cx="3822700" cy="25471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051720" y="6184703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Ребята чаще мойте руки!!!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05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Что полезно для здоровья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138983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На прогулку выходи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Свежим воздухом дыши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Только помни при уходе: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Одеваться по погоде!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17" y="3429000"/>
            <a:ext cx="3596217" cy="26971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66" y="3429000"/>
            <a:ext cx="3596217" cy="26971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7563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8332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Подвижные игры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28800"/>
            <a:ext cx="2919784" cy="43204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7027" y="2679700"/>
            <a:ext cx="2298695" cy="3446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54009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87824" y="404664"/>
            <a:ext cx="5400600" cy="1584175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dirty="0">
                <a:solidFill>
                  <a:srgbClr val="0070C0"/>
                </a:solidFill>
                <a:latin typeface="Monotype Corsiva" pitchFamily="66" charset="0"/>
              </a:rPr>
              <a:t>Со  здоровьем  все  в порядке,</a:t>
            </a:r>
          </a:p>
          <a:p>
            <a:pPr lvl="0">
              <a:spcBef>
                <a:spcPts val="0"/>
              </a:spcBef>
            </a:pPr>
            <a:r>
              <a:rPr lang="ru-RU" dirty="0">
                <a:solidFill>
                  <a:srgbClr val="0070C0"/>
                </a:solidFill>
                <a:latin typeface="Monotype Corsiva" pitchFamily="66" charset="0"/>
              </a:rPr>
              <a:t>Потому  что  по  утрам</a:t>
            </a:r>
          </a:p>
          <a:p>
            <a:pPr lvl="0">
              <a:spcBef>
                <a:spcPts val="0"/>
              </a:spcBef>
            </a:pPr>
            <a:r>
              <a:rPr lang="ru-RU" dirty="0">
                <a:solidFill>
                  <a:srgbClr val="0070C0"/>
                </a:solidFill>
                <a:latin typeface="Monotype Corsiva" pitchFamily="66" charset="0"/>
              </a:rPr>
              <a:t>В  светлом  зале  на  зарядке</a:t>
            </a:r>
          </a:p>
          <a:p>
            <a:pPr lvl="0">
              <a:spcBef>
                <a:spcPts val="0"/>
              </a:spcBef>
            </a:pPr>
            <a:r>
              <a:rPr lang="ru-RU" dirty="0">
                <a:solidFill>
                  <a:srgbClr val="0070C0"/>
                </a:solidFill>
                <a:latin typeface="Monotype Corsiva" pitchFamily="66" charset="0"/>
              </a:rPr>
              <a:t>Быть  не  скучно  малышам</a:t>
            </a:r>
            <a:r>
              <a:rPr lang="ru-RU" dirty="0">
                <a:solidFill>
                  <a:srgbClr val="526DB0"/>
                </a:solidFill>
                <a:latin typeface="Monotype Corsiva" pitchFamily="66" charset="0"/>
              </a:rPr>
              <a:t>.</a:t>
            </a:r>
          </a:p>
          <a:p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51" y="3626269"/>
            <a:ext cx="3167149" cy="23026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365104"/>
            <a:ext cx="2444293" cy="237722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1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44824"/>
            <a:ext cx="3096344" cy="23042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9076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s011.radikal.ru/i318/1011/33/a107634acd6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Чтоб здоровым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быть сполна – 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физкультура всем нужна.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32857"/>
            <a:ext cx="4038600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3101288"/>
            <a:ext cx="3822700" cy="26032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tx2">
                <a:lumMod val="40000"/>
                <a:lumOff val="60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32774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291</TotalTime>
  <Words>1358</Words>
  <Application>Microsoft Office PowerPoint</Application>
  <PresentationFormat>Экран (4:3)</PresentationFormat>
  <Paragraphs>225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Волна</vt:lpstr>
      <vt:lpstr>Муниципальное автономное дошкольное  образовательное учреждение  «Детский сад общеразвивающего вида №66» Нижнекамского муниципального района Республики Татарстан     «За здоровьем в детский сад»                              Разработчик:                                                                                       медсестра МАДОУ №66                                                                       Тимофеева Р.Р.</vt:lpstr>
      <vt:lpstr>Презентация PowerPoint</vt:lpstr>
      <vt:lpstr>Цель  - снижение заболеваемости; - сохранение и укрепление здоровья детей  </vt:lpstr>
      <vt:lpstr>Задачи  </vt:lpstr>
      <vt:lpstr>Изучаем микробы Дети рассматривают микробы, которые живут на грязных руках. Они потерли руки влажной салфеткой и посмотрели на нее в микроскоп.</vt:lpstr>
      <vt:lpstr>Что полезно для здоровья</vt:lpstr>
      <vt:lpstr>Подвижные игры</vt:lpstr>
      <vt:lpstr>Презентация PowerPoint</vt:lpstr>
      <vt:lpstr>Чтоб здоровым быть сполна –  физкультура всем нужна.</vt:lpstr>
      <vt:lpstr>Гимнастика после дневного сна – это комплекс мероприятий , облегчающих переход от сна к бодрствованию, имеющая при правильном руководстве оздоровительный характер.</vt:lpstr>
      <vt:lpstr>Большое значение в проекте уделяется закаливающим процедурам. </vt:lpstr>
      <vt:lpstr>Дыхательная гимнастика для детей полезна тем, что уже с самого раннего возраста помогает научить ребенка правильно дышать, способствует его физическому развитию и укреплению иммунитета</vt:lpstr>
      <vt:lpstr>Здоровое питание играет главную роль в развитии здорового ребенка, т.к. от него напрямую зависит, сколько малыш получает разнообразных витаминов и микроэлементов Мы едим овощи и фрукты – самые витаминные продукты!</vt:lpstr>
      <vt:lpstr>Беседа детей с специалистами  детской поликлиники</vt:lpstr>
      <vt:lpstr>Я прививки не боюсь: Если надо – уколюсь!</vt:lpstr>
      <vt:lpstr>Профилактика  ОРВИ и гриппа</vt:lpstr>
      <vt:lpstr>Презентация PowerPoint</vt:lpstr>
      <vt:lpstr>Презентация PowerPoint</vt:lpstr>
      <vt:lpstr>Чем опасен грипп?</vt:lpstr>
      <vt:lpstr>Осложнения гриппа:</vt:lpstr>
      <vt:lpstr>Основным средством профилактики гриппа является ВАКЦИНАЦИЯ</vt:lpstr>
      <vt:lpstr>Презентация PowerPoint</vt:lpstr>
      <vt:lpstr>Презентация PowerPoint</vt:lpstr>
      <vt:lpstr>Как действует вакцина</vt:lpstr>
      <vt:lpstr>Вакцинация населения проводится  медицинскими работниками в прививочных кабинетах детских садов и  школ, а также в детских и взрослых поликлиниках.</vt:lpstr>
      <vt:lpstr>Презентация PowerPoint</vt:lpstr>
      <vt:lpstr>Презентация PowerPoint</vt:lpstr>
      <vt:lpstr>Презентация PowerPoint</vt:lpstr>
      <vt:lpstr>ВАКЦИНОПРОФИЛАКТИКА ГРИППА</vt:lpstr>
      <vt:lpstr>Нужно ли делать прививку от гриппа?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Будьте здоровы!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Corinthian</dc:creator>
  <cp:lastModifiedBy>Admin</cp:lastModifiedBy>
  <cp:revision>48</cp:revision>
  <dcterms:created xsi:type="dcterms:W3CDTF">2018-08-17T15:16:14Z</dcterms:created>
  <dcterms:modified xsi:type="dcterms:W3CDTF">2018-09-11T10:41:36Z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2017-09-18T00:00:00Z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2018-08-17T00:00:00Z</vt:filetime>
  </property>
</Properties>
</file>